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511" r:id="rId2"/>
    <p:sldId id="509" r:id="rId3"/>
    <p:sldId id="516" r:id="rId4"/>
    <p:sldId id="517" r:id="rId5"/>
    <p:sldId id="518" r:id="rId6"/>
    <p:sldId id="327" r:id="rId7"/>
    <p:sldId id="273" r:id="rId8"/>
    <p:sldId id="333" r:id="rId9"/>
    <p:sldId id="456" r:id="rId10"/>
    <p:sldId id="364" r:id="rId11"/>
    <p:sldId id="281" r:id="rId12"/>
    <p:sldId id="286" r:id="rId13"/>
    <p:sldId id="287" r:id="rId14"/>
    <p:sldId id="485" r:id="rId15"/>
    <p:sldId id="288" r:id="rId16"/>
    <p:sldId id="336" r:id="rId17"/>
    <p:sldId id="404" r:id="rId18"/>
    <p:sldId id="455" r:id="rId19"/>
    <p:sldId id="421" r:id="rId20"/>
    <p:sldId id="481" r:id="rId21"/>
    <p:sldId id="515" r:id="rId22"/>
    <p:sldId id="337" r:id="rId23"/>
    <p:sldId id="353" r:id="rId24"/>
    <p:sldId id="477" r:id="rId25"/>
    <p:sldId id="476" r:id="rId26"/>
    <p:sldId id="486" r:id="rId27"/>
    <p:sldId id="484" r:id="rId28"/>
    <p:sldId id="478" r:id="rId29"/>
    <p:sldId id="474" r:id="rId30"/>
    <p:sldId id="475" r:id="rId31"/>
    <p:sldId id="479" r:id="rId32"/>
    <p:sldId id="493" r:id="rId33"/>
    <p:sldId id="494" r:id="rId34"/>
    <p:sldId id="496" r:id="rId35"/>
    <p:sldId id="497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7" r:id="rId44"/>
    <p:sldId id="508" r:id="rId45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rgbClr val="000099"/>
        </a:solidFill>
        <a:latin typeface="宋体" panose="02010600030101010101" pitchFamily="2" charset="-122"/>
        <a:ea typeface="华文新魏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CC0000"/>
    <a:srgbClr val="0033CC"/>
    <a:srgbClr val="000066"/>
    <a:srgbClr val="808000"/>
    <a:srgbClr val="006666"/>
    <a:srgbClr val="FFCC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606" autoAdjust="0"/>
    <p:restoredTop sz="84412" autoAdjust="0"/>
  </p:normalViewPr>
  <p:slideViewPr>
    <p:cSldViewPr>
      <p:cViewPr varScale="1">
        <p:scale>
          <a:sx n="98" d="100"/>
          <a:sy n="98" d="100"/>
        </p:scale>
        <p:origin x="15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39159F4-2869-437F-A34B-2AF7E4B1C049}" type="datetimeFigureOut">
              <a:rPr lang="zh-CN" altLang="en-US"/>
              <a:pPr>
                <a:defRPr/>
              </a:pPr>
              <a:t>2017/2/13</a:t>
            </a:fld>
            <a:endParaRPr lang="en-US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3052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BDF4E10-8DEA-4719-BF91-69A6A54F20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457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305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>
                <a:solidFill>
                  <a:schemeClr val="tx1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1D5DDD4-754A-4335-A150-668D289911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45026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1pPr>
            <a:lvl2pPr marL="742950" indent="-28575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2pPr>
            <a:lvl3pPr marL="11430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3pPr>
            <a:lvl4pPr marL="16002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4pPr>
            <a:lvl5pPr marL="20574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9pPr>
          </a:lstStyle>
          <a:p>
            <a:fld id="{7412AA16-3F3F-42B1-AFD4-32ED38EB5917}" type="slidenum">
              <a:rPr kumimoji="0" lang="zh-CN" altLang="en-US" sz="1200" b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kumimoji="0" lang="en-US" altLang="zh-CN" sz="1200" b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496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96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1pPr>
            <a:lvl2pPr marL="742950" indent="-28575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2pPr>
            <a:lvl3pPr marL="11430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3pPr>
            <a:lvl4pPr marL="16002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4pPr>
            <a:lvl5pPr marL="20574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9pPr>
          </a:lstStyle>
          <a:p>
            <a:fld id="{0F0E5D5E-4BB5-49AC-96DD-82CAD82E573F}" type="slidenum">
              <a:rPr kumimoji="0" lang="zh-CN" altLang="en-US" sz="1200" b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25</a:t>
            </a:fld>
            <a:endParaRPr kumimoji="0" lang="en-US" altLang="zh-CN" sz="1200" b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109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501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1pPr>
            <a:lvl2pPr marL="742950" indent="-28575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2pPr>
            <a:lvl3pPr marL="11430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3pPr>
            <a:lvl4pPr marL="16002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4pPr>
            <a:lvl5pPr marL="20574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9pPr>
          </a:lstStyle>
          <a:p>
            <a:fld id="{508ED2F3-82F3-4EE2-B850-0BCB1F6582C5}" type="slidenum">
              <a:rPr kumimoji="0" lang="zh-CN" altLang="en-US" sz="1200" b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41</a:t>
            </a:fld>
            <a:endParaRPr kumimoji="0" lang="en-US" altLang="zh-CN" sz="1200" b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432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1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7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08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55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62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A41BD6-867E-4E44-B3F2-55C0289C05A8}" type="slidenum">
              <a:rPr lang="zh-CN" altLang="en-US" smtClean="0"/>
              <a:pPr>
                <a:spcBef>
                  <a:spcPct val="0"/>
                </a:spcBef>
              </a:pPr>
              <a:t>16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8066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FD9C32EF-AB21-45F2-82D2-CB6032B1B4D1}" type="slidenum">
              <a:rPr kumimoji="0" lang="en-US" altLang="zh-CN" b="0">
                <a:ea typeface="宋体" panose="02010600030101010101" pitchFamily="2" charset="-122"/>
              </a:rPr>
              <a:pPr algn="r">
                <a:spcBef>
                  <a:spcPct val="0"/>
                </a:spcBef>
              </a:pPr>
              <a:t>19</a:t>
            </a:fld>
            <a:endParaRPr kumimoji="0" lang="en-US" altLang="zh-CN" b="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5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1pPr>
            <a:lvl2pPr marL="742950" indent="-28575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2pPr>
            <a:lvl3pPr marL="11430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3pPr>
            <a:lvl4pPr marL="16002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4pPr>
            <a:lvl5pPr marL="2057400" indent="-228600"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99"/>
                </a:solidFill>
                <a:latin typeface="宋体" panose="02010600030101010101" pitchFamily="2" charset="-122"/>
                <a:ea typeface="华文新魏" panose="02010800040101010101" pitchFamily="2" charset="-122"/>
              </a:defRPr>
            </a:lvl9pPr>
          </a:lstStyle>
          <a:p>
            <a:fld id="{922D280C-02C8-413C-97A1-0BB40FD191E0}" type="slidenum">
              <a:rPr kumimoji="0" lang="zh-CN" altLang="en-US" sz="1200" b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23</a:t>
            </a:fld>
            <a:endParaRPr kumimoji="0" lang="en-US" altLang="zh-CN" sz="1200" b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43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53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40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0"/>
            <a:ext cx="20193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59055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123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0010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304800" y="914400"/>
            <a:ext cx="75438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1868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429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914400"/>
            <a:ext cx="3695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52900" y="914400"/>
            <a:ext cx="3695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04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3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8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78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27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8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abstract3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14400"/>
            <a:ext cx="7543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.chinaz.com/tupian/120505465701.htm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://sc.chinaz.com/tupian/130608146391.ht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jpeg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jiankangjy@126.com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4100" name="Picture 4" descr="004236ec4be150f22f2e2112"/>
          <p:cNvPicPr>
            <a:picLocks noChangeAspect="1" noChangeArrowheads="1"/>
          </p:cNvPicPr>
          <p:nvPr/>
        </p:nvPicPr>
        <p:blipFill>
          <a:blip r:embed="rId3">
            <a:lum brigh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3271" r="7973" b="9769"/>
          <a:stretch>
            <a:fillRect/>
          </a:stretch>
        </p:blipFill>
        <p:spPr bwMode="auto">
          <a:xfrm>
            <a:off x="0" y="-30480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457200" y="1522413"/>
            <a:ext cx="777240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6600" dirty="0" smtClean="0">
                <a:solidFill>
                  <a:srgbClr val="660066"/>
                </a:solidFill>
                <a:latin typeface="华文新魏" panose="02010800040101010101" pitchFamily="2" charset="-122"/>
              </a:rPr>
              <a:t>健 康 教 育</a:t>
            </a:r>
            <a:endParaRPr lang="en-US" altLang="zh-CN" sz="6600" dirty="0" smtClean="0">
              <a:solidFill>
                <a:srgbClr val="660066"/>
              </a:solidFill>
              <a:latin typeface="华文新魏" panose="02010800040101010101" pitchFamily="2" charset="-122"/>
            </a:endParaRPr>
          </a:p>
          <a:p>
            <a:pPr algn="ctr" eaLnBrk="1" hangingPunct="1">
              <a:defRPr/>
            </a:pPr>
            <a:endParaRPr lang="en-US" altLang="zh-CN" sz="6600" dirty="0" smtClean="0">
              <a:solidFill>
                <a:srgbClr val="660066"/>
              </a:solidFill>
              <a:latin typeface="华文新魏" panose="02010800040101010101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4000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</a:rPr>
              <a:t>南开大学医院</a:t>
            </a:r>
            <a:endParaRPr kumimoji="0" lang="en-US" altLang="zh-CN" sz="4000" dirty="0" smtClean="0">
              <a:solidFill>
                <a:srgbClr val="66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1143000" y="4343400"/>
            <a:ext cx="640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endParaRPr kumimoji="0" lang="zh-CN" altLang="en-US" sz="2800" b="0">
              <a:solidFill>
                <a:srgbClr val="0033CC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001000" cy="381000"/>
          </a:xfrm>
        </p:spPr>
        <p:txBody>
          <a:bodyPr/>
          <a:lstStyle/>
          <a:p>
            <a:r>
              <a:rPr kumimoji="1" lang="zh-CN" altLang="en-US" sz="3600" b="1" smtClean="0">
                <a:solidFill>
                  <a:srgbClr val="FF99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谷物的食用原则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086600" cy="4191000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经常食用粗加工的谷物，全麦制品。</a:t>
            </a:r>
          </a:p>
          <a:p>
            <a:pPr>
              <a:lnSpc>
                <a:spcPct val="9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为提高谷类食物蛋白质的营养价值，通常可以采用谷类与豆类混合等方式来</a:t>
            </a:r>
            <a:r>
              <a:rPr kumimoji="1" lang="zh-CN" altLang="en-US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互补氨基酸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，也可以增加维生素和纤维素及矿物质的吸收。从而达到提高谷类蛋白质营养价值的目的。</a:t>
            </a:r>
          </a:p>
          <a:p>
            <a:pPr>
              <a:lnSpc>
                <a:spcPct val="9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谷物发酵可以增加其蛋白质、氨基酸、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族维生素和钙、锌等微量元素的含量。</a:t>
            </a:r>
          </a:p>
          <a:p>
            <a:pPr>
              <a:lnSpc>
                <a:spcPct val="9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酵母中的酶促进营养物质分解，有利于充分的消化和吸收。</a:t>
            </a:r>
          </a:p>
          <a:p>
            <a:pPr>
              <a:lnSpc>
                <a:spcPct val="9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endParaRPr lang="zh-CN" altLang="en-US" sz="2800" b="1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b="1" smtClean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endParaRPr kumimoji="1" lang="zh-CN" altLang="en-US" sz="2400" smtClean="0">
              <a:solidFill>
                <a:srgbClr val="000066"/>
              </a:solidFill>
              <a:ea typeface="宋体" panose="02010600030101010101" pitchFamily="2" charset="-122"/>
            </a:endParaRPr>
          </a:p>
        </p:txBody>
      </p:sp>
      <p:pic>
        <p:nvPicPr>
          <p:cNvPr id="14340" name="Picture 4" descr="xpic26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105400"/>
            <a:ext cx="2971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t0145fd4e5037790fd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4652" b="18680"/>
          <a:stretch>
            <a:fillRect/>
          </a:stretch>
        </p:blipFill>
        <p:spPr bwMode="auto">
          <a:xfrm>
            <a:off x="6781800" y="0"/>
            <a:ext cx="2362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2" descr="t014b8cfd7da81d29d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105400"/>
            <a:ext cx="2752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001000" cy="685800"/>
          </a:xfrm>
        </p:spPr>
        <p:txBody>
          <a:bodyPr/>
          <a:lstStyle/>
          <a:p>
            <a:pPr eaLnBrk="1" hangingPunct="1"/>
            <a:r>
              <a:rPr kumimoji="1" lang="zh-CN" altLang="en-US" sz="32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kumimoji="1" lang="zh-CN" altLang="en-US" sz="32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kumimoji="1" lang="zh-CN" altLang="en-US" sz="36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每天摄入足量的蔬菜和水果</a:t>
            </a:r>
            <a:r>
              <a:rPr kumimoji="1" lang="zh-CN" altLang="en-US" sz="32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kumimoji="1" lang="zh-CN" altLang="en-US" sz="32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kumimoji="1" lang="zh-CN" altLang="en-US" sz="32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1" lang="en-US" altLang="zh-CN" sz="2800" b="1" smtClean="0">
                <a:solidFill>
                  <a:srgbClr val="00CC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蔬菜300克~500克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，</a:t>
            </a:r>
            <a:r>
              <a:rPr kumimoji="1" lang="zh-CN" altLang="en-US" sz="2800" b="1" smtClean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水果 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 </a:t>
            </a:r>
            <a:r>
              <a:rPr kumimoji="1" lang="en-US" altLang="zh-CN" sz="2800" b="1" smtClean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200</a:t>
            </a:r>
            <a:r>
              <a:rPr kumimoji="1" lang="zh-CN" altLang="en-US" sz="2800" b="1" smtClean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克</a:t>
            </a:r>
            <a:r>
              <a:rPr kumimoji="1" lang="en-US" altLang="zh-CN" sz="2800" b="1" smtClean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~400</a:t>
            </a:r>
            <a:r>
              <a:rPr kumimoji="1" lang="zh-CN" altLang="en-US" sz="2800" b="1" smtClean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anose="020B0503020204020204" pitchFamily="34" charset="-122"/>
              </a:rPr>
              <a:t>克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7543800" cy="49530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膳食纤维预防恶性肿瘤、肥胖和血脂异常</a:t>
            </a:r>
          </a:p>
          <a:p>
            <a:pPr eaLnBrk="1" hangingPunct="1">
              <a:lnSpc>
                <a:spcPct val="12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叶酸能降低患心血管病的风险和新生儿神经管畸形</a:t>
            </a:r>
            <a:endParaRPr kumimoji="1" lang="en-US" altLang="zh-CN" sz="2800" b="1" smtClean="0">
              <a:solidFill>
                <a:srgbClr val="000066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钾离子有助于维持正常血压和控制高血压</a:t>
            </a:r>
          </a:p>
          <a:p>
            <a:pPr eaLnBrk="1" hangingPunct="1">
              <a:lnSpc>
                <a:spcPct val="120000"/>
              </a:lnSpc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维生素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、胡萝卜素、熊果酸、白藜芦醇、果胶等能够提高免疫力和延缓衰老</a:t>
            </a:r>
          </a:p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黄酮、皂甙等植物活性物质有助于抗氧化，延缓衰老、抑制癌细胞生长等</a:t>
            </a:r>
          </a:p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蔬菜和水果各有侧重，不能相互替代</a:t>
            </a: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34000"/>
            <a:ext cx="2286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57200" y="914400"/>
            <a:ext cx="5715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牛乳的营养素丰富、配比适宜，容易消化吸收，可以哺育生命成长。</a:t>
            </a:r>
            <a:endParaRPr lang="en-US" altLang="zh-CN" sz="2400">
              <a:solidFill>
                <a:srgbClr val="000066"/>
              </a:solidFill>
              <a:latin typeface="华文新魏" panose="02010800040101010101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含有丰富的免疫球蛋白、维生素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A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、增加可溶性的钙和磷，合成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B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族维生素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,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提高免疫力。</a:t>
            </a:r>
          </a:p>
          <a:p>
            <a:pPr eaLnBrk="1" hangingPunct="1">
              <a:spcBef>
                <a:spcPct val="50000"/>
              </a:spcBef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预防骨质疏松（晒太阳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15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分钟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/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日）。</a:t>
            </a:r>
          </a:p>
          <a:p>
            <a:pPr eaLnBrk="1" hangingPunct="1">
              <a:spcBef>
                <a:spcPct val="50000"/>
              </a:spcBef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奶油蘑菇汤（合理搭配钙和维生素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D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）。</a:t>
            </a:r>
          </a:p>
          <a:p>
            <a:pPr eaLnBrk="1" hangingPunct="1">
              <a:spcBef>
                <a:spcPct val="50000"/>
              </a:spcBef>
              <a:buClr>
                <a:srgbClr val="CC0099"/>
              </a:buClr>
              <a:buFont typeface="Wingdings" panose="05000000000000000000" pitchFamily="2" charset="2"/>
              <a:buChar char="l"/>
            </a:pPr>
            <a:endParaRPr lang="zh-CN" altLang="en-US" sz="2400">
              <a:solidFill>
                <a:srgbClr val="000066"/>
              </a:solidFill>
              <a:latin typeface="华文新魏" panose="02010800040101010101" pitchFamily="2" charset="-122"/>
            </a:endParaRPr>
          </a:p>
        </p:txBody>
      </p:sp>
      <p:pic>
        <p:nvPicPr>
          <p:cNvPr id="18435" name="Picture 3" descr="169_154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48000"/>
            <a:ext cx="24003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228600" y="0"/>
            <a:ext cx="876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>
                <a:solidFill>
                  <a:srgbClr val="FF9900"/>
                </a:solidFill>
              </a:rPr>
              <a:t>每天摄入</a:t>
            </a:r>
            <a:r>
              <a:rPr lang="en-US" altLang="zh-CN" sz="3600">
                <a:solidFill>
                  <a:srgbClr val="FF9900"/>
                </a:solidFill>
              </a:rPr>
              <a:t>300</a:t>
            </a:r>
            <a:r>
              <a:rPr lang="zh-CN" altLang="en-US" sz="3600">
                <a:solidFill>
                  <a:srgbClr val="FF9900"/>
                </a:solidFill>
              </a:rPr>
              <a:t>克乳制品</a:t>
            </a: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228600" y="4854575"/>
            <a:ext cx="5943600" cy="1927225"/>
          </a:xfrm>
          <a:prstGeom prst="rect">
            <a:avLst/>
          </a:prstGeom>
          <a:solidFill>
            <a:srgbClr val="FFCCFF"/>
          </a:solidFill>
          <a:ln w="9525">
            <a:solidFill>
              <a:srgbClr val="FF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酸奶是发酵的牛奶，营养价值高于鲜牛奶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使牛奶中的营养成分分解易于吸收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调节肠道菌群，预防便秘和腹泻，缓解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   乳糖不耐受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降低肠癌发病风险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685800" y="1066800"/>
            <a:ext cx="678180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大豆含有丰富的优质蛋白、不饱和脂肪酸、钙及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B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族维生素，此外，还含有多种有益健康的成分，如大豆皂甙、大豆异黄酮、植物固醇、大豆低聚糖等。建议每人每天摄入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40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克豆制品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66"/>
              </a:solidFill>
              <a:latin typeface="华文新魏" panose="020108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rgbClr val="000066"/>
              </a:solidFill>
              <a:latin typeface="华文新魏" panose="020108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>
                <a:solidFill>
                  <a:srgbClr val="000066"/>
                </a:solidFill>
                <a:latin typeface="华文新魏" panose="02010800040101010101" pitchFamily="2" charset="-122"/>
              </a:rPr>
              <a:t>       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838200" y="0"/>
            <a:ext cx="6985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>
                <a:solidFill>
                  <a:srgbClr val="FF9900"/>
                </a:solidFill>
                <a:latin typeface="Times New Roman" panose="02020603050405020304" pitchFamily="18" charset="0"/>
              </a:rPr>
              <a:t>经常摄入豆制品</a:t>
            </a:r>
          </a:p>
        </p:txBody>
      </p:sp>
      <p:pic>
        <p:nvPicPr>
          <p:cNvPr id="20484" name="Picture 4" descr="%B6%B9%D6%C6%C6%B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41910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685800" y="2667000"/>
            <a:ext cx="3886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更年期妇女可以通过大豆异黄酮来补充雌激素</a:t>
            </a:r>
          </a:p>
        </p:txBody>
      </p:sp>
      <p:sp>
        <p:nvSpPr>
          <p:cNvPr id="20486" name="Rectangle 9"/>
          <p:cNvSpPr>
            <a:spLocks noChangeArrowheads="1"/>
          </p:cNvSpPr>
          <p:nvPr/>
        </p:nvSpPr>
        <p:spPr bwMode="auto">
          <a:xfrm>
            <a:off x="228600" y="3581400"/>
            <a:ext cx="4700588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FF66FF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发酵可以分解豆制品中的抗营养因子（如植酸、胰蛋白酶抑制剂和凝集素等）</a:t>
            </a:r>
          </a:p>
          <a:p>
            <a:pPr>
              <a:buClr>
                <a:srgbClr val="FF66FF"/>
              </a:buClr>
              <a:buFont typeface="Wingdings" panose="05000000000000000000" pitchFamily="2" charset="2"/>
              <a:buChar char="l"/>
            </a:pP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增加营养成分和生物活性物质</a:t>
            </a:r>
            <a:r>
              <a:rPr lang="en-US" altLang="zh-CN" sz="2400">
                <a:solidFill>
                  <a:srgbClr val="000066"/>
                </a:solidFill>
                <a:latin typeface="华文新魏" panose="02010800040101010101" pitchFamily="2" charset="-122"/>
              </a:rPr>
              <a:t>(B12</a:t>
            </a:r>
            <a:r>
              <a:rPr lang="zh-CN" altLang="en-US" sz="2400">
                <a:solidFill>
                  <a:srgbClr val="000066"/>
                </a:solidFill>
                <a:latin typeface="华文新魏" panose="02010800040101010101" pitchFamily="2" charset="-122"/>
              </a:rPr>
              <a:t>、核苷酸和异黄酮等）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001000" cy="762000"/>
          </a:xfrm>
        </p:spPr>
        <p:txBody>
          <a:bodyPr/>
          <a:lstStyle/>
          <a:p>
            <a:pPr eaLnBrk="1" hangingPunct="1"/>
            <a:r>
              <a:rPr kumimoji="1" lang="zh-CN" altLang="en-US" sz="3600" b="1" smtClean="0">
                <a:solidFill>
                  <a:srgbClr val="FF99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限量摄入动物食品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7391400" cy="5181600"/>
          </a:xfrm>
        </p:spPr>
        <p:txBody>
          <a:bodyPr/>
          <a:lstStyle/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蛋白质和脂肪是保持健康不可缺少的营养物质。摄入不足会导致贫血和发育不良，但食用过多会导致许多慢性疾病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如心血管疾病、肿瘤、糖尿病、肥胖、痛风。</a:t>
            </a:r>
          </a:p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鱼虾类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克；瘦肉或禽肉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50-100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克；蛋类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25-50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克。</a:t>
            </a:r>
            <a:endParaRPr kumimoji="1" lang="en-US" altLang="zh-CN" sz="2800" b="1" smtClean="0">
              <a:solidFill>
                <a:srgbClr val="000066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Char char="l"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首选“白肉”，如禽类（鹅、鸭，鸡）；海鱼等。</a:t>
            </a:r>
          </a:p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None/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  <a:p>
            <a:pPr eaLnBrk="1" hangingPunct="1">
              <a:buClr>
                <a:srgbClr val="CC0099"/>
              </a:buClr>
              <a:buFont typeface="Wingdings" panose="05000000000000000000" pitchFamily="2" charset="2"/>
              <a:buChar char="l"/>
            </a:pPr>
            <a:endParaRPr kumimoji="1" lang="zh-CN" altLang="en-US" sz="2800" b="1" smtClean="0">
              <a:solidFill>
                <a:srgbClr val="000066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2532" name="Picture 12" descr="t012aa7616cc6a616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00600"/>
            <a:ext cx="2590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4" descr="t01f1d19083631803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953000"/>
            <a:ext cx="2590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001000" cy="609600"/>
          </a:xfrm>
        </p:spPr>
        <p:txBody>
          <a:bodyPr/>
          <a:lstStyle/>
          <a:p>
            <a:pPr eaLnBrk="1" hangingPunct="1"/>
            <a:r>
              <a:rPr kumimoji="1" lang="zh-CN" altLang="en-US" sz="3600" b="1" smtClean="0">
                <a:solidFill>
                  <a:srgbClr val="FF99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少油弱盐，限制热量摄入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73914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66FF"/>
              </a:buClr>
              <a:buFont typeface="Wingdings" panose="05000000000000000000" pitchFamily="2" charset="2"/>
              <a:buChar char="l"/>
            </a:pPr>
            <a:r>
              <a:rPr lang="zh-CN" altLang="en-US" sz="2800" b="1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每天吃油不超过</a:t>
            </a:r>
            <a:r>
              <a:rPr lang="en-US" altLang="zh-CN" sz="2800" b="1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zh-CN" altLang="en-US" sz="2800" b="1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</a:t>
            </a:r>
          </a:p>
          <a:p>
            <a:pPr eaLnBrk="1" hangingPunct="1">
              <a:lnSpc>
                <a:spcPct val="90000"/>
              </a:lnSpc>
              <a:buClr>
                <a:srgbClr val="CC66FF"/>
              </a:buClr>
              <a:buFont typeface="Wingdings" panose="05000000000000000000" pitchFamily="2" charset="2"/>
              <a:buChar char="l"/>
            </a:pPr>
            <a:r>
              <a:rPr lang="zh-CN" altLang="en-US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食盐摄入量</a:t>
            </a:r>
            <a:r>
              <a:rPr lang="en-US" altLang="zh-CN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&lt;6</a:t>
            </a:r>
            <a:r>
              <a:rPr lang="zh-CN" altLang="en-US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克</a:t>
            </a:r>
            <a:r>
              <a:rPr lang="en-US" altLang="zh-CN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/</a:t>
            </a:r>
            <a:r>
              <a:rPr lang="zh-CN" altLang="en-US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人</a:t>
            </a:r>
            <a:r>
              <a:rPr lang="en-US" altLang="zh-CN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/</a:t>
            </a:r>
            <a:r>
              <a:rPr lang="zh-CN" altLang="en-US" sz="2800" b="1" smtClean="0">
                <a:solidFill>
                  <a:srgbClr val="0033CC"/>
                </a:solidFill>
                <a:ea typeface="华文新魏" panose="02010800040101010101" pitchFamily="2" charset="-122"/>
              </a:rPr>
              <a:t>日</a:t>
            </a:r>
          </a:p>
        </p:txBody>
      </p:sp>
      <p:pic>
        <p:nvPicPr>
          <p:cNvPr id="28683" name="Picture 11" descr="2002_0416_035829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5943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12"/>
          <p:cNvSpPr>
            <a:spLocks noChangeArrowheads="1"/>
          </p:cNvSpPr>
          <p:nvPr/>
        </p:nvSpPr>
        <p:spPr bwMode="auto">
          <a:xfrm>
            <a:off x="304800" y="2514600"/>
            <a:ext cx="1066800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altLang="zh-CN" sz="160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AU" altLang="zh-CN" sz="1600">
                <a:solidFill>
                  <a:srgbClr val="CC0000"/>
                </a:solidFill>
                <a:latin typeface="宋体" panose="02010600030101010101" pitchFamily="2" charset="-122"/>
              </a:rPr>
              <a:t>1955</a:t>
            </a:r>
            <a:r>
              <a:rPr kumimoji="0" lang="zh-CN" altLang="en-AU" sz="1600">
                <a:solidFill>
                  <a:srgbClr val="CC0000"/>
                </a:solidFill>
                <a:latin typeface="宋体" panose="02010600030101010101" pitchFamily="2" charset="-122"/>
              </a:rPr>
              <a:t>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炸薯条</a:t>
            </a:r>
            <a:r>
              <a:rPr kumimoji="0" lang="zh-CN" altLang="en-AU" sz="2800">
                <a:solidFill>
                  <a:schemeClr val="tx2"/>
                </a:solidFill>
                <a:latin typeface="宋体" panose="02010600030101010101" pitchFamily="2" charset="-122"/>
              </a:rPr>
              <a:t> </a:t>
            </a:r>
            <a:r>
              <a:rPr kumimoji="0" lang="en-AU" altLang="zh-CN" sz="1600">
                <a:solidFill>
                  <a:schemeClr val="tx2"/>
                </a:solidFill>
                <a:latin typeface="宋体" panose="02010600030101010101" pitchFamily="2" charset="-122"/>
              </a:rPr>
              <a:t>72</a:t>
            </a: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可口可乐</a:t>
            </a:r>
            <a:r>
              <a:rPr kumimoji="0" lang="en-AU" altLang="zh-CN" sz="1600">
                <a:solidFill>
                  <a:schemeClr val="tx2"/>
                </a:solidFill>
                <a:latin typeface="宋体" panose="02010600030101010101" pitchFamily="2" charset="-122"/>
              </a:rPr>
              <a:t>200</a:t>
            </a: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毫升</a:t>
            </a:r>
            <a:endParaRPr kumimoji="0" lang="zh-CN" altLang="en-US" sz="160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23558" name="Rectangle 13"/>
          <p:cNvSpPr>
            <a:spLocks noChangeArrowheads="1"/>
          </p:cNvSpPr>
          <p:nvPr/>
        </p:nvSpPr>
        <p:spPr bwMode="auto">
          <a:xfrm>
            <a:off x="7620000" y="2362200"/>
            <a:ext cx="10668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AU" altLang="zh-CN" sz="160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AU" altLang="zh-CN" sz="1600">
                <a:solidFill>
                  <a:srgbClr val="CC0000"/>
                </a:solidFill>
                <a:latin typeface="宋体" panose="02010600030101010101" pitchFamily="2" charset="-122"/>
              </a:rPr>
              <a:t>2001</a:t>
            </a:r>
            <a:r>
              <a:rPr kumimoji="0" lang="zh-CN" altLang="en-AU" sz="1600">
                <a:solidFill>
                  <a:srgbClr val="CC0000"/>
                </a:solidFill>
                <a:latin typeface="宋体" panose="02010600030101010101" pitchFamily="2" charset="-122"/>
              </a:rPr>
              <a:t>年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炸薯条 </a:t>
            </a:r>
            <a:r>
              <a:rPr kumimoji="0" lang="en-AU" altLang="zh-CN" sz="1600">
                <a:solidFill>
                  <a:schemeClr val="tx2"/>
                </a:solidFill>
                <a:latin typeface="宋体" panose="02010600030101010101" pitchFamily="2" charset="-122"/>
              </a:rPr>
              <a:t>205</a:t>
            </a: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可口可乐 </a:t>
            </a:r>
            <a:r>
              <a:rPr kumimoji="0" lang="en-AU" altLang="zh-CN" sz="1600">
                <a:solidFill>
                  <a:schemeClr val="tx2"/>
                </a:solidFill>
                <a:latin typeface="宋体" panose="02010600030101010101" pitchFamily="2" charset="-122"/>
              </a:rPr>
              <a:t>950</a:t>
            </a:r>
            <a:r>
              <a:rPr kumimoji="0" lang="zh-CN" altLang="en-AU" sz="1600">
                <a:solidFill>
                  <a:schemeClr val="tx2"/>
                </a:solidFill>
                <a:latin typeface="宋体" panose="02010600030101010101" pitchFamily="2" charset="-122"/>
              </a:rPr>
              <a:t>毫升</a:t>
            </a:r>
            <a:endParaRPr kumimoji="0" lang="zh-CN" altLang="en-US" sz="160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23559" name="Text Box 14"/>
          <p:cNvSpPr txBox="1">
            <a:spLocks noChangeArrowheads="1"/>
          </p:cNvSpPr>
          <p:nvPr/>
        </p:nvSpPr>
        <p:spPr bwMode="auto">
          <a:xfrm>
            <a:off x="2819400" y="1981200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CC0000"/>
                </a:solidFill>
                <a:latin typeface="宋体" panose="02010600030101010101" pitchFamily="2" charset="-122"/>
              </a:rPr>
              <a:t>1955</a:t>
            </a:r>
            <a:r>
              <a:rPr lang="zh-CN" altLang="en-US" sz="2000">
                <a:solidFill>
                  <a:srgbClr val="CC0000"/>
                </a:solidFill>
                <a:latin typeface="宋体" panose="02010600030101010101" pitchFamily="2" charset="-122"/>
              </a:rPr>
              <a:t>年</a:t>
            </a:r>
          </a:p>
        </p:txBody>
      </p:sp>
      <p:sp>
        <p:nvSpPr>
          <p:cNvPr id="23560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CC0000"/>
                </a:solidFill>
                <a:latin typeface="宋体" panose="02010600030101010101" pitchFamily="2" charset="-122"/>
              </a:rPr>
              <a:t>2001</a:t>
            </a:r>
            <a:r>
              <a:rPr lang="zh-CN" altLang="en-US" sz="2000">
                <a:solidFill>
                  <a:srgbClr val="CC0000"/>
                </a:solidFill>
                <a:latin typeface="宋体" panose="02010600030101010101" pitchFamily="2" charset="-122"/>
              </a:rPr>
              <a:t>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5604" name="Picture 4" descr="4b711f7af82f4acc2f73b3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334" r="5833" b="555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33600" y="1828800"/>
            <a:ext cx="4495800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4000">
                <a:solidFill>
                  <a:srgbClr val="CC0099"/>
                </a:solidFill>
                <a:latin typeface="华文新魏" panose="02010800040101010101" pitchFamily="2" charset="-122"/>
              </a:rPr>
              <a:t>健康的第二大基石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3600">
                <a:solidFill>
                  <a:srgbClr val="CC0099"/>
                </a:solidFill>
              </a:rPr>
              <a:t>——</a:t>
            </a:r>
            <a:r>
              <a:rPr kumimoji="0" lang="zh-CN" altLang="en-US" sz="4000">
                <a:solidFill>
                  <a:srgbClr val="CC0099"/>
                </a:solidFill>
                <a:latin typeface="华文新魏" panose="02010800040101010101" pitchFamily="2" charset="-122"/>
              </a:rPr>
              <a:t>适量运动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kumimoji="0" lang="en-US" altLang="zh-CN" sz="3600">
                <a:solidFill>
                  <a:srgbClr val="009900"/>
                </a:solidFill>
                <a:latin typeface="华文新魏" panose="02010800040101010101" pitchFamily="2" charset="-122"/>
              </a:rPr>
              <a:t>(</a:t>
            </a:r>
            <a:r>
              <a:rPr kumimoji="0" lang="zh-CN" altLang="en-US" sz="3600">
                <a:solidFill>
                  <a:srgbClr val="009900"/>
                </a:solidFill>
                <a:latin typeface="华文新魏" panose="02010800040101010101" pitchFamily="2" charset="-122"/>
              </a:rPr>
              <a:t>规律的体育活动）</a:t>
            </a:r>
            <a:endParaRPr kumimoji="0" lang="zh-CN" altLang="en-US" sz="3600">
              <a:solidFill>
                <a:srgbClr val="A50021"/>
              </a:solidFill>
              <a:latin typeface="华文新魏" panose="020108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0" lang="zh-CN" altLang="en-US" sz="3600">
              <a:solidFill>
                <a:srgbClr val="CC0099"/>
              </a:solidFill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DSC001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9" t="5367" r="22163" b="3421"/>
          <a:stretch>
            <a:fillRect/>
          </a:stretch>
        </p:blipFill>
        <p:spPr bwMode="auto">
          <a:xfrm>
            <a:off x="4648200" y="762000"/>
            <a:ext cx="4495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762000" y="0"/>
            <a:ext cx="701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3600">
                <a:solidFill>
                  <a:srgbClr val="FFCC00"/>
                </a:solidFill>
                <a:latin typeface="华文新魏" panose="02010800040101010101" pitchFamily="2" charset="-122"/>
              </a:rPr>
              <a:t>身体活动越来越少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/>
          <a:stretch>
            <a:fillRect/>
          </a:stretch>
        </p:blipFill>
        <p:spPr bwMode="auto">
          <a:xfrm>
            <a:off x="0" y="990600"/>
            <a:ext cx="45720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>
            <a:fillRect/>
          </a:stretch>
        </p:blipFill>
        <p:spPr bwMode="auto">
          <a:xfrm>
            <a:off x="0" y="3810000"/>
            <a:ext cx="457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27038"/>
            <a:ext cx="8113713" cy="563562"/>
          </a:xfrm>
        </p:spPr>
        <p:txBody>
          <a:bodyPr/>
          <a:lstStyle/>
          <a:p>
            <a:r>
              <a:rPr kumimoji="1" lang="zh-CN" altLang="en-US" sz="32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体育锻炼时间与慢性病患病相对风险</a:t>
            </a:r>
            <a:r>
              <a:rPr kumimoji="1" lang="zh-CN" altLang="en-US" sz="320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kumimoji="1" lang="zh-CN" altLang="en-US" sz="320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kumimoji="1" lang="zh-CN" altLang="en-US" sz="32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38200"/>
            <a:ext cx="8229600" cy="1912938"/>
          </a:xfrm>
        </p:spPr>
        <p:txBody>
          <a:bodyPr/>
          <a:lstStyle/>
          <a:p>
            <a:pPr>
              <a:buFontTx/>
              <a:buNone/>
            </a:pPr>
            <a:endParaRPr lang="zh-CN" altLang="en-US" sz="1800" smtClean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smtClean="0">
                <a:solidFill>
                  <a:srgbClr val="006666"/>
                </a:solidFill>
                <a:latin typeface="楷体_GB2312" pitchFamily="49" charset="-122"/>
                <a:ea typeface="楷体_GB2312" pitchFamily="49" charset="-122"/>
              </a:rPr>
              <a:t>每天体育锻炼</a:t>
            </a:r>
            <a:r>
              <a:rPr lang="en-US" altLang="zh-CN" sz="2400" b="1" smtClean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zh-CN" altLang="en-US" sz="2400" b="1" smtClean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分钟</a:t>
            </a:r>
            <a:r>
              <a:rPr lang="zh-CN" altLang="en-US" sz="2400" b="1" smtClean="0">
                <a:solidFill>
                  <a:srgbClr val="006666"/>
                </a:solidFill>
                <a:latin typeface="楷体_GB2312" pitchFamily="49" charset="-122"/>
                <a:ea typeface="楷体_GB2312" pitchFamily="49" charset="-122"/>
              </a:rPr>
              <a:t>，可以显著降低患慢性疾病的危险</a:t>
            </a:r>
            <a:r>
              <a:rPr lang="zh-CN" altLang="en-US" sz="2400" smtClean="0">
                <a:solidFill>
                  <a:srgbClr val="006666"/>
                </a:solidFill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grayWhite">
          <a:xfrm>
            <a:off x="0" y="2024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99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152400" y="2133600"/>
          <a:ext cx="86868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图表" r:id="rId3" imgW="3524107" imgH="2009918" progId="Excel.Chart.8">
                  <p:embed/>
                </p:oleObj>
              </mc:Choice>
              <mc:Fallback>
                <p:oleObj name="图表" r:id="rId3" imgW="3524107" imgH="2009918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133600"/>
                        <a:ext cx="86868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5364163" y="2852738"/>
            <a:ext cx="854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P&lt;0.05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 txBox="1">
            <a:spLocks/>
          </p:cNvSpPr>
          <p:nvPr/>
        </p:nvSpPr>
        <p:spPr bwMode="auto">
          <a:xfrm>
            <a:off x="1185863" y="0"/>
            <a:ext cx="6891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CN" altLang="en-US" sz="4400">
                <a:solidFill>
                  <a:srgbClr val="FFCC00"/>
                </a:solidFill>
                <a:latin typeface="华文新魏" panose="02010800040101010101" pitchFamily="2" charset="-122"/>
              </a:rPr>
              <a:t>身体活动的益处：</a:t>
            </a:r>
            <a:r>
              <a:rPr kumimoji="0" lang="zh-CN" altLang="en-US" sz="4400">
                <a:solidFill>
                  <a:srgbClr val="CC0000"/>
                </a:solidFill>
                <a:latin typeface="华文新魏" panose="02010800040101010101" pitchFamily="2" charset="-122"/>
              </a:rPr>
              <a:t>一箭多雕</a:t>
            </a:r>
          </a:p>
        </p:txBody>
      </p:sp>
      <p:sp>
        <p:nvSpPr>
          <p:cNvPr id="29699" name="Rectangle 3"/>
          <p:cNvSpPr txBox="1">
            <a:spLocks noChangeArrowheads="1"/>
          </p:cNvSpPr>
          <p:nvPr/>
        </p:nvSpPr>
        <p:spPr bwMode="auto">
          <a:xfrm>
            <a:off x="338138" y="928688"/>
            <a:ext cx="8653462" cy="592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CN" altLang="zh-CN" sz="2400">
                <a:latin typeface="华文新魏" panose="02010800040101010101" pitchFamily="2" charset="-122"/>
              </a:rPr>
              <a:t>降低</a:t>
            </a: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心脏病</a:t>
            </a:r>
            <a:r>
              <a:rPr kumimoji="0" lang="zh-CN" altLang="zh-CN" sz="2400">
                <a:latin typeface="华文新魏" panose="02010800040101010101" pitchFamily="2" charset="-122"/>
              </a:rPr>
              <a:t>死亡的风险减少</a:t>
            </a:r>
            <a:r>
              <a:rPr kumimoji="0" lang="en-US" altLang="zh-CN" sz="2400">
                <a:latin typeface="华文新魏" panose="02010800040101010101" pitchFamily="2" charset="-122"/>
                <a:cs typeface="Times New Roman" panose="02020603050405020304" pitchFamily="18" charset="0"/>
              </a:rPr>
              <a:t>20%-35%</a:t>
            </a:r>
            <a:endParaRPr kumimoji="0" lang="en-US" altLang="zh-CN" sz="240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CN" altLang="zh-CN" sz="2400">
                <a:latin typeface="华文新魏" panose="02010800040101010101" pitchFamily="2" charset="-122"/>
              </a:rPr>
              <a:t>降低</a:t>
            </a: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中风</a:t>
            </a:r>
            <a:r>
              <a:rPr kumimoji="0" lang="zh-CN" altLang="zh-CN" sz="2400">
                <a:latin typeface="华文新魏" panose="02010800040101010101" pitchFamily="2" charset="-122"/>
              </a:rPr>
              <a:t>的发生风险降低</a:t>
            </a:r>
            <a:r>
              <a:rPr kumimoji="0" lang="en-US" altLang="zh-CN" sz="2400">
                <a:latin typeface="华文新魏" panose="02010800040101010101" pitchFamily="2" charset="-122"/>
              </a:rPr>
              <a:t>20%-30%</a:t>
            </a:r>
            <a:endParaRPr kumimoji="0" lang="zh-CN" altLang="en-US" sz="240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CN" altLang="zh-CN" sz="2400">
                <a:latin typeface="华文新魏" panose="02010800040101010101" pitchFamily="2" charset="-122"/>
              </a:rPr>
              <a:t>降低</a:t>
            </a:r>
            <a:r>
              <a:rPr kumimoji="0" lang="en-US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2</a:t>
            </a: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型糖尿病</a:t>
            </a:r>
            <a:r>
              <a:rPr kumimoji="0" lang="zh-CN" altLang="zh-CN" sz="2400">
                <a:latin typeface="华文新魏" panose="02010800040101010101" pitchFamily="2" charset="-122"/>
              </a:rPr>
              <a:t>的发生风险降低</a:t>
            </a:r>
            <a:r>
              <a:rPr kumimoji="0" lang="en-US" altLang="zh-CN" sz="2400">
                <a:latin typeface="华文新魏" panose="02010800040101010101" pitchFamily="2" charset="-122"/>
              </a:rPr>
              <a:t>30%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CN" altLang="zh-CN" sz="2400">
                <a:latin typeface="华文新魏" panose="02010800040101010101" pitchFamily="2" charset="-122"/>
              </a:rPr>
              <a:t>降低患</a:t>
            </a: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癌症</a:t>
            </a:r>
            <a:r>
              <a:rPr kumimoji="0" lang="zh-CN" altLang="zh-CN" sz="2400">
                <a:latin typeface="华文新魏" panose="02010800040101010101" pitchFamily="2" charset="-122"/>
              </a:rPr>
              <a:t>的风险</a:t>
            </a:r>
            <a:r>
              <a:rPr kumimoji="0" lang="en-US" altLang="zh-CN" sz="2400">
                <a:latin typeface="华文新魏" panose="02010800040101010101" pitchFamily="2" charset="-122"/>
              </a:rPr>
              <a:t>20-30%</a:t>
            </a:r>
            <a:r>
              <a:rPr kumimoji="0" lang="zh-CN" altLang="en-US" sz="2400">
                <a:latin typeface="华文新魏" panose="02010800040101010101" pitchFamily="2" charset="-122"/>
              </a:rPr>
              <a:t>、</a:t>
            </a: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结肠癌</a:t>
            </a:r>
            <a:r>
              <a:rPr kumimoji="0" lang="zh-CN" altLang="zh-CN" sz="2400">
                <a:latin typeface="华文新魏" panose="02010800040101010101" pitchFamily="2" charset="-122"/>
              </a:rPr>
              <a:t>的风险降低</a:t>
            </a:r>
            <a:r>
              <a:rPr kumimoji="0" lang="en-US" altLang="zh-CN" sz="2400">
                <a:latin typeface="华文新魏" panose="02010800040101010101" pitchFamily="2" charset="-122"/>
              </a:rPr>
              <a:t>30%</a:t>
            </a:r>
            <a:r>
              <a:rPr kumimoji="0" lang="zh-CN" altLang="en-US" sz="2400">
                <a:latin typeface="华文新魏" panose="02010800040101010101" pitchFamily="2" charset="-122"/>
              </a:rPr>
              <a:t>、</a:t>
            </a: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乳腺癌</a:t>
            </a:r>
            <a:r>
              <a:rPr kumimoji="0" lang="zh-CN" altLang="zh-CN" sz="2400">
                <a:latin typeface="华文新魏" panose="02010800040101010101" pitchFamily="2" charset="-122"/>
              </a:rPr>
              <a:t>的风险降低</a:t>
            </a:r>
            <a:r>
              <a:rPr kumimoji="0" lang="en-US" altLang="zh-CN" sz="2400">
                <a:latin typeface="华文新魏" panose="02010800040101010101" pitchFamily="2" charset="-122"/>
              </a:rPr>
              <a:t>20-30%</a:t>
            </a:r>
            <a:endParaRPr kumimoji="0" lang="zh-CN" altLang="en-US" sz="240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kumimoji="0" lang="zh-CN" altLang="zh-CN" sz="2400">
                <a:solidFill>
                  <a:srgbClr val="0033CC"/>
                </a:solidFill>
                <a:latin typeface="华文新魏" panose="02010800040101010101" pitchFamily="2" charset="-122"/>
              </a:rPr>
              <a:t>控制体重</a:t>
            </a:r>
            <a:r>
              <a:rPr kumimoji="0" lang="zh-CN" altLang="zh-CN" sz="2400">
                <a:latin typeface="华文新魏" panose="02010800040101010101" pitchFamily="2" charset="-122"/>
              </a:rPr>
              <a:t>，</a:t>
            </a:r>
            <a:r>
              <a:rPr kumimoji="0" lang="zh-CN" altLang="en-US" sz="2400">
                <a:latin typeface="华文新魏" panose="02010800040101010101" pitchFamily="2" charset="-122"/>
              </a:rPr>
              <a:t>降低</a:t>
            </a:r>
            <a:r>
              <a:rPr kumimoji="0" lang="zh-CN" altLang="zh-CN" sz="2400">
                <a:latin typeface="华文新魏" panose="02010800040101010101" pitchFamily="2" charset="-122"/>
              </a:rPr>
              <a:t>肥胖的</a:t>
            </a:r>
            <a:r>
              <a:rPr kumimoji="0" lang="zh-CN" altLang="en-US" sz="2400">
                <a:latin typeface="华文新魏" panose="02010800040101010101" pitchFamily="2" charset="-122"/>
              </a:rPr>
              <a:t>风</a:t>
            </a:r>
            <a:r>
              <a:rPr kumimoji="0" lang="zh-CN" altLang="zh-CN" sz="2400">
                <a:latin typeface="华文新魏" panose="02010800040101010101" pitchFamily="2" charset="-122"/>
              </a:rPr>
              <a:t>险</a:t>
            </a:r>
            <a:r>
              <a:rPr kumimoji="0" lang="en-US" altLang="zh-CN" sz="2400">
                <a:latin typeface="华文新魏" panose="02010800040101010101" pitchFamily="2" charset="-122"/>
              </a:rPr>
              <a:t>50%</a:t>
            </a:r>
          </a:p>
        </p:txBody>
      </p:sp>
      <p:sp>
        <p:nvSpPr>
          <p:cNvPr id="29700" name="标题 1"/>
          <p:cNvSpPr txBox="1">
            <a:spLocks/>
          </p:cNvSpPr>
          <p:nvPr/>
        </p:nvSpPr>
        <p:spPr bwMode="auto">
          <a:xfrm>
            <a:off x="5357813" y="444500"/>
            <a:ext cx="226218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kumimoji="0" lang="zh-CN" altLang="en-US" sz="2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701" name="组合 28"/>
          <p:cNvGrpSpPr>
            <a:grpSpLocks/>
          </p:cNvGrpSpPr>
          <p:nvPr/>
        </p:nvGrpSpPr>
        <p:grpSpPr bwMode="auto">
          <a:xfrm>
            <a:off x="609600" y="3429000"/>
            <a:ext cx="7543800" cy="3429000"/>
            <a:chOff x="533400" y="1427163"/>
            <a:chExt cx="7175500" cy="4668837"/>
          </a:xfrm>
        </p:grpSpPr>
        <p:pic>
          <p:nvPicPr>
            <p:cNvPr id="29702" name="Picture 2" descr="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4916">
              <a:off x="6223000" y="1427163"/>
              <a:ext cx="14859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Line 3"/>
            <p:cNvSpPr>
              <a:spLocks noChangeShapeType="1"/>
            </p:cNvSpPr>
            <p:nvPr/>
          </p:nvSpPr>
          <p:spPr bwMode="auto">
            <a:xfrm>
              <a:off x="561975" y="5476875"/>
              <a:ext cx="434975" cy="25082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4" name="Line 4"/>
            <p:cNvSpPr>
              <a:spLocks noChangeShapeType="1"/>
            </p:cNvSpPr>
            <p:nvPr/>
          </p:nvSpPr>
          <p:spPr bwMode="auto">
            <a:xfrm flipV="1">
              <a:off x="533400" y="5121275"/>
              <a:ext cx="642938" cy="358775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9705" name="Group 5"/>
            <p:cNvGrpSpPr>
              <a:grpSpLocks/>
            </p:cNvGrpSpPr>
            <p:nvPr/>
          </p:nvGrpSpPr>
          <p:grpSpPr bwMode="auto">
            <a:xfrm>
              <a:off x="701675" y="2127250"/>
              <a:ext cx="6832600" cy="3968750"/>
              <a:chOff x="442" y="1340"/>
              <a:chExt cx="4304" cy="2500"/>
            </a:xfrm>
          </p:grpSpPr>
          <p:pic>
            <p:nvPicPr>
              <p:cNvPr id="29708" name="Picture 6" descr="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54916">
                <a:off x="1112" y="2531"/>
                <a:ext cx="936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09" name="Picture 7" descr="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54916">
                <a:off x="2034" y="2003"/>
                <a:ext cx="936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10" name="Picture 8" descr="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54916">
                <a:off x="2970" y="1427"/>
                <a:ext cx="936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11" name="Line 9"/>
              <p:cNvSpPr>
                <a:spLocks noChangeShapeType="1"/>
              </p:cNvSpPr>
              <p:nvPr/>
            </p:nvSpPr>
            <p:spPr bwMode="auto">
              <a:xfrm flipV="1">
                <a:off x="618" y="1352"/>
                <a:ext cx="3984" cy="225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2" name="Line 10"/>
              <p:cNvSpPr>
                <a:spLocks noChangeShapeType="1"/>
              </p:cNvSpPr>
              <p:nvPr/>
            </p:nvSpPr>
            <p:spPr bwMode="auto">
              <a:xfrm flipH="1">
                <a:off x="576" y="3600"/>
                <a:ext cx="42" cy="240"/>
              </a:xfrm>
              <a:prstGeom prst="line">
                <a:avLst/>
              </a:prstGeom>
              <a:noFill/>
              <a:ln w="25400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3" name="Line 11"/>
              <p:cNvSpPr>
                <a:spLocks noChangeShapeType="1"/>
              </p:cNvSpPr>
              <p:nvPr/>
            </p:nvSpPr>
            <p:spPr bwMode="auto">
              <a:xfrm flipH="1">
                <a:off x="672" y="3535"/>
                <a:ext cx="42" cy="25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4" name="Line 12"/>
              <p:cNvSpPr>
                <a:spLocks noChangeShapeType="1"/>
              </p:cNvSpPr>
              <p:nvPr/>
            </p:nvSpPr>
            <p:spPr bwMode="auto">
              <a:xfrm flipH="1">
                <a:off x="768" y="3482"/>
                <a:ext cx="42" cy="26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5" name="Line 13"/>
              <p:cNvSpPr>
                <a:spLocks noChangeShapeType="1"/>
              </p:cNvSpPr>
              <p:nvPr/>
            </p:nvSpPr>
            <p:spPr bwMode="auto">
              <a:xfrm flipH="1">
                <a:off x="864" y="3441"/>
                <a:ext cx="42" cy="255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6" name="Line 14"/>
              <p:cNvSpPr>
                <a:spLocks noChangeShapeType="1"/>
              </p:cNvSpPr>
              <p:nvPr/>
            </p:nvSpPr>
            <p:spPr bwMode="auto">
              <a:xfrm flipH="1">
                <a:off x="960" y="3401"/>
                <a:ext cx="42" cy="247"/>
              </a:xfrm>
              <a:prstGeom prst="line">
                <a:avLst/>
              </a:prstGeom>
              <a:noFill/>
              <a:ln w="25400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7" name="Line 15"/>
              <p:cNvSpPr>
                <a:spLocks noChangeShapeType="1"/>
              </p:cNvSpPr>
              <p:nvPr/>
            </p:nvSpPr>
            <p:spPr bwMode="auto">
              <a:xfrm flipV="1">
                <a:off x="576" y="3648"/>
                <a:ext cx="384" cy="192"/>
              </a:xfrm>
              <a:prstGeom prst="line">
                <a:avLst/>
              </a:prstGeom>
              <a:noFill/>
              <a:ln w="25400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8" name="Line 16"/>
              <p:cNvSpPr>
                <a:spLocks noChangeShapeType="1"/>
              </p:cNvSpPr>
              <p:nvPr/>
            </p:nvSpPr>
            <p:spPr bwMode="auto">
              <a:xfrm>
                <a:off x="728" y="3234"/>
                <a:ext cx="274" cy="158"/>
              </a:xfrm>
              <a:prstGeom prst="line">
                <a:avLst/>
              </a:prstGeom>
              <a:noFill/>
              <a:ln w="25400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9" name="Line 17"/>
              <p:cNvSpPr>
                <a:spLocks noChangeShapeType="1"/>
              </p:cNvSpPr>
              <p:nvPr/>
            </p:nvSpPr>
            <p:spPr bwMode="auto">
              <a:xfrm>
                <a:off x="633" y="3303"/>
                <a:ext cx="275" cy="15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0" name="Line 18"/>
              <p:cNvSpPr>
                <a:spLocks noChangeShapeType="1"/>
              </p:cNvSpPr>
              <p:nvPr/>
            </p:nvSpPr>
            <p:spPr bwMode="auto">
              <a:xfrm>
                <a:off x="550" y="3348"/>
                <a:ext cx="275" cy="15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1" name="Line 19"/>
              <p:cNvSpPr>
                <a:spLocks noChangeShapeType="1"/>
              </p:cNvSpPr>
              <p:nvPr/>
            </p:nvSpPr>
            <p:spPr bwMode="auto">
              <a:xfrm>
                <a:off x="442" y="3393"/>
                <a:ext cx="275" cy="15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2" name="Text Box 20"/>
              <p:cNvSpPr txBox="1">
                <a:spLocks noChangeArrowheads="1"/>
              </p:cNvSpPr>
              <p:nvPr/>
            </p:nvSpPr>
            <p:spPr bwMode="auto">
              <a:xfrm>
                <a:off x="1194" y="2964"/>
                <a:ext cx="67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1600">
                    <a:ea typeface="宋体" panose="02010600030101010101" pitchFamily="2" charset="-122"/>
                  </a:rPr>
                  <a:t>心脏病</a:t>
                </a:r>
              </a:p>
            </p:txBody>
          </p:sp>
          <p:sp>
            <p:nvSpPr>
              <p:cNvPr id="29723" name="Text Box 21"/>
              <p:cNvSpPr txBox="1">
                <a:spLocks noChangeArrowheads="1"/>
              </p:cNvSpPr>
              <p:nvPr/>
            </p:nvSpPr>
            <p:spPr bwMode="auto">
              <a:xfrm>
                <a:off x="2154" y="2437"/>
                <a:ext cx="67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1600">
                    <a:ea typeface="宋体" panose="02010600030101010101" pitchFamily="2" charset="-122"/>
                  </a:rPr>
                  <a:t>肿  瘤</a:t>
                </a:r>
              </a:p>
            </p:txBody>
          </p:sp>
          <p:sp>
            <p:nvSpPr>
              <p:cNvPr id="29724" name="Text Box 22"/>
              <p:cNvSpPr txBox="1">
                <a:spLocks noChangeArrowheads="1"/>
              </p:cNvSpPr>
              <p:nvPr/>
            </p:nvSpPr>
            <p:spPr bwMode="auto">
              <a:xfrm>
                <a:off x="3115" y="1864"/>
                <a:ext cx="671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1600">
                    <a:ea typeface="宋体" panose="02010600030101010101" pitchFamily="2" charset="-122"/>
                  </a:rPr>
                  <a:t>糖尿病</a:t>
                </a:r>
              </a:p>
            </p:txBody>
          </p:sp>
          <p:sp>
            <p:nvSpPr>
              <p:cNvPr id="29725" name="Text Box 23"/>
              <p:cNvSpPr txBox="1">
                <a:spLocks noChangeArrowheads="1"/>
              </p:cNvSpPr>
              <p:nvPr/>
            </p:nvSpPr>
            <p:spPr bwMode="auto">
              <a:xfrm>
                <a:off x="4074" y="1340"/>
                <a:ext cx="67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1600">
                    <a:ea typeface="宋体" panose="02010600030101010101" pitchFamily="2" charset="-122"/>
                  </a:rPr>
                  <a:t>肥胖</a:t>
                </a:r>
              </a:p>
            </p:txBody>
          </p:sp>
        </p:grpSp>
        <p:sp>
          <p:nvSpPr>
            <p:cNvPr id="29706" name="AutoShape 24"/>
            <p:cNvSpPr>
              <a:spLocks noChangeArrowheads="1"/>
            </p:cNvSpPr>
            <p:nvPr/>
          </p:nvSpPr>
          <p:spPr bwMode="auto">
            <a:xfrm rot="-1657777">
              <a:off x="7116763" y="2000250"/>
              <a:ext cx="585787" cy="762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1800" b="0">
                <a:ea typeface="宋体" panose="02010600030101010101" pitchFamily="2" charset="-122"/>
              </a:endParaRPr>
            </a:p>
          </p:txBody>
        </p:sp>
        <p:sp>
          <p:nvSpPr>
            <p:cNvPr id="29707" name="AutoShape 25"/>
            <p:cNvSpPr>
              <a:spLocks noChangeArrowheads="1"/>
            </p:cNvSpPr>
            <p:nvPr/>
          </p:nvSpPr>
          <p:spPr bwMode="auto">
            <a:xfrm rot="-2182239">
              <a:off x="7135813" y="2019300"/>
              <a:ext cx="542925" cy="90488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zh-CN" altLang="en-US" sz="1800" b="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0688" y="1692275"/>
            <a:ext cx="6337300" cy="3794125"/>
          </a:xfrm>
        </p:spPr>
        <p:txBody>
          <a:bodyPr/>
          <a:lstStyle/>
          <a:p>
            <a:pPr algn="l"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  <a:defRPr/>
            </a:pP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成绩评定及考核方式</a:t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平时 </a:t>
            </a:r>
            <a:r>
              <a:rPr lang="en-US" altLang="zh-CN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40%</a:t>
            </a: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：期末 </a:t>
            </a:r>
            <a:r>
              <a:rPr lang="en-US" altLang="zh-CN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60% </a:t>
            </a:r>
            <a:br>
              <a:rPr lang="en-US" altLang="zh-CN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平时成绩：课堂出勤及问卷</a:t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期末成绩：开卷笔试</a:t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36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advTm="676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5"/>
          <p:cNvSpPr txBox="1">
            <a:spLocks noChangeArrowheads="1"/>
          </p:cNvSpPr>
          <p:nvPr/>
        </p:nvSpPr>
        <p:spPr bwMode="auto">
          <a:xfrm>
            <a:off x="1447800" y="0"/>
            <a:ext cx="61722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4800">
                <a:solidFill>
                  <a:srgbClr val="FF9900"/>
                </a:solidFill>
              </a:rPr>
              <a:t>“</a:t>
            </a:r>
            <a:r>
              <a:rPr kumimoji="0" lang="en-US" altLang="zh-CN" sz="4800">
                <a:solidFill>
                  <a:srgbClr val="FF9900"/>
                </a:solidFill>
                <a:latin typeface="华文新魏" panose="02010800040101010101" pitchFamily="2" charset="-122"/>
              </a:rPr>
              <a:t>121</a:t>
            </a:r>
            <a:r>
              <a:rPr kumimoji="0" lang="en-US" altLang="zh-CN" sz="4800">
                <a:solidFill>
                  <a:srgbClr val="FF9900"/>
                </a:solidFill>
              </a:rPr>
              <a:t>”</a:t>
            </a:r>
            <a:r>
              <a:rPr kumimoji="0" lang="zh-CN" altLang="en-US" sz="4800">
                <a:solidFill>
                  <a:srgbClr val="FF9900"/>
                </a:solidFill>
                <a:latin typeface="华文新魏" panose="02010800040101010101" pitchFamily="2" charset="-122"/>
              </a:rPr>
              <a:t>健康大行动</a:t>
            </a:r>
          </a:p>
        </p:txBody>
      </p:sp>
      <p:sp>
        <p:nvSpPr>
          <p:cNvPr id="31747" name="WordArt 9"/>
          <p:cNvSpPr>
            <a:spLocks noChangeArrowheads="1" noChangeShapeType="1" noTextEdit="1"/>
          </p:cNvSpPr>
          <p:nvPr/>
        </p:nvSpPr>
        <p:spPr bwMode="auto">
          <a:xfrm>
            <a:off x="0" y="1371600"/>
            <a:ext cx="6019800" cy="3429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3634"/>
              </a:avLst>
            </a:prstTxWarp>
          </a:bodyPr>
          <a:lstStyle/>
          <a:p>
            <a:pPr algn="ctr"/>
            <a:r>
              <a:rPr lang="zh-CN" altLang="en-US" sz="40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新魏" panose="02010800040101010101" pitchFamily="2" charset="-122"/>
              </a:rPr>
              <a:t>日行一万步</a:t>
            </a:r>
          </a:p>
          <a:p>
            <a:pPr algn="ctr"/>
            <a:r>
              <a:rPr lang="zh-CN" altLang="en-US" sz="40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新魏" panose="02010800040101010101" pitchFamily="2" charset="-122"/>
              </a:rPr>
              <a:t>    吃动两平衡</a:t>
            </a:r>
          </a:p>
          <a:p>
            <a:pPr algn="ctr"/>
            <a:r>
              <a:rPr lang="zh-CN" altLang="en-US" sz="40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新魏" panose="02010800040101010101" pitchFamily="2" charset="-122"/>
              </a:rPr>
              <a:t>        健康一辈子</a:t>
            </a:r>
          </a:p>
        </p:txBody>
      </p:sp>
      <p:pic>
        <p:nvPicPr>
          <p:cNvPr id="31748" name="Picture 10" descr="健康血压t恤正面图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0"/>
            <a:ext cx="19812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905000"/>
            <a:ext cx="3124200" cy="187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/>
          <p:cNvSpPr txBox="1">
            <a:spLocks noChangeArrowheads="1"/>
          </p:cNvSpPr>
          <p:nvPr/>
        </p:nvSpPr>
        <p:spPr bwMode="auto">
          <a:xfrm>
            <a:off x="1447800" y="0"/>
            <a:ext cx="6172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4800">
                <a:solidFill>
                  <a:srgbClr val="FF9900"/>
                </a:solidFill>
                <a:latin typeface="华文新魏" panose="02010800040101010101" pitchFamily="2" charset="-122"/>
              </a:rPr>
              <a:t>健康</a:t>
            </a:r>
            <a:r>
              <a:rPr kumimoji="0" lang="zh-CN" altLang="en-US" sz="4800">
                <a:solidFill>
                  <a:srgbClr val="FF9900"/>
                </a:solidFill>
              </a:rPr>
              <a:t>“三走</a:t>
            </a:r>
            <a:r>
              <a:rPr kumimoji="0" lang="en-US" altLang="zh-CN" sz="4800">
                <a:solidFill>
                  <a:srgbClr val="FF9900"/>
                </a:solidFill>
              </a:rPr>
              <a:t>”</a:t>
            </a:r>
            <a:r>
              <a:rPr kumimoji="0" lang="zh-CN" altLang="en-US" sz="4800">
                <a:solidFill>
                  <a:srgbClr val="FF9900"/>
                </a:solidFill>
              </a:rPr>
              <a:t>活动</a:t>
            </a:r>
            <a:endParaRPr kumimoji="0" lang="zh-CN" altLang="en-US" sz="4800">
              <a:solidFill>
                <a:srgbClr val="FF9900"/>
              </a:solidFill>
              <a:latin typeface="华文新魏" panose="02010800040101010101" pitchFamily="2" charset="-122"/>
            </a:endParaRPr>
          </a:p>
        </p:txBody>
      </p:sp>
      <p:pic>
        <p:nvPicPr>
          <p:cNvPr id="32771" name="Picture 10" descr="健康血压t恤正面图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0"/>
            <a:ext cx="19812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7239000" cy="5400675"/>
          </a:xfrm>
          <a:noFill/>
        </p:spPr>
        <p:txBody>
          <a:bodyPr/>
          <a:lstStyle/>
          <a:p>
            <a:pPr algn="l" eaLnBrk="1" hangingPunct="1">
              <a:lnSpc>
                <a:spcPct val="14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走下网络，亲近你我；</a:t>
            </a:r>
            <a:r>
              <a:rPr lang="en-US" altLang="zh-CN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走出宿舍，拥抱生活；</a:t>
            </a:r>
            <a:r>
              <a:rPr lang="en-US" altLang="zh-CN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8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走向操场，激扬青春。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33796" name="Picture 4" descr="hcbk-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600200" y="2362200"/>
            <a:ext cx="67056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4000">
                <a:solidFill>
                  <a:srgbClr val="CC0099"/>
                </a:solidFill>
                <a:latin typeface="华文新魏" panose="02010800040101010101" pitchFamily="2" charset="-122"/>
              </a:rPr>
              <a:t>健康的第三大基石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4000">
                <a:solidFill>
                  <a:srgbClr val="CC0099"/>
                </a:solidFill>
              </a:rPr>
              <a:t>——</a:t>
            </a:r>
            <a:r>
              <a:rPr kumimoji="0" lang="zh-CN" altLang="en-US" sz="4000">
                <a:solidFill>
                  <a:srgbClr val="CC0099"/>
                </a:solidFill>
                <a:latin typeface="华文新魏" panose="02010800040101010101" pitchFamily="2" charset="-122"/>
              </a:rPr>
              <a:t>戒烟限酒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zh-CN">
                <a:solidFill>
                  <a:srgbClr val="0033CC"/>
                </a:solidFill>
                <a:latin typeface="华文新魏" panose="02010800040101010101" pitchFamily="2" charset="-122"/>
              </a:rPr>
              <a:t>(</a:t>
            </a:r>
            <a:r>
              <a:rPr kumimoji="0" lang="zh-CN" altLang="en-US">
                <a:solidFill>
                  <a:srgbClr val="0033CC"/>
                </a:solidFill>
                <a:latin typeface="华文新魏" panose="02010800040101010101" pitchFamily="2" charset="-122"/>
              </a:rPr>
              <a:t>不受烟草和酒精侵害的生活方式）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solidFill>
                  <a:srgbClr val="FF9900"/>
                </a:solidFill>
                <a:ea typeface="华文新魏" panose="02010800040101010101" pitchFamily="2" charset="-122"/>
              </a:rPr>
              <a:t>吸烟增加疾病和死亡风险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838200" y="1828800"/>
            <a:ext cx="8626475" cy="5029200"/>
            <a:chOff x="1046" y="1008"/>
            <a:chExt cx="5434" cy="3312"/>
          </a:xfrm>
        </p:grpSpPr>
        <p:pic>
          <p:nvPicPr>
            <p:cNvPr id="34833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BA9D9A"/>
                </a:clrFrom>
                <a:clrTo>
                  <a:srgbClr val="BA9D9A">
                    <a:alpha val="0"/>
                  </a:srgbClr>
                </a:clrTo>
              </a:clrChange>
              <a:lum brigh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30" t="23134" r="6418" b="621"/>
            <a:stretch>
              <a:fillRect/>
            </a:stretch>
          </p:blipFill>
          <p:spPr bwMode="invGray">
            <a:xfrm>
              <a:off x="2278" y="1008"/>
              <a:ext cx="2078" cy="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4" name="Rectangle 5"/>
            <p:cNvSpPr>
              <a:spLocks noChangeArrowheads="1"/>
            </p:cNvSpPr>
            <p:nvPr/>
          </p:nvSpPr>
          <p:spPr bwMode="auto">
            <a:xfrm>
              <a:off x="1046" y="1218"/>
              <a:ext cx="86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GB" altLang="zh-CN" sz="2400">
                  <a:solidFill>
                    <a:srgbClr val="CC0000"/>
                  </a:solidFill>
                  <a:ea typeface="宋体" panose="02010600030101010101" pitchFamily="2" charset="-122"/>
                </a:rPr>
                <a:t>癌</a:t>
              </a:r>
              <a:r>
                <a:rPr kumimoji="0" lang="zh-CN" altLang="en-GB" sz="2400">
                  <a:solidFill>
                    <a:srgbClr val="CC0000"/>
                  </a:solidFill>
                  <a:ea typeface="宋体" panose="02010600030101010101" pitchFamily="2" charset="-122"/>
                </a:rPr>
                <a:t>症</a:t>
              </a:r>
              <a:endParaRPr kumimoji="0" lang="en-GB" altLang="en-GB" sz="2400">
                <a:solidFill>
                  <a:srgbClr val="CC0000"/>
                </a:solidFill>
              </a:endParaRPr>
            </a:p>
          </p:txBody>
        </p:sp>
        <p:sp>
          <p:nvSpPr>
            <p:cNvPr id="34835" name="Text Box 6"/>
            <p:cNvSpPr txBox="1">
              <a:spLocks noChangeArrowheads="1"/>
            </p:cNvSpPr>
            <p:nvPr/>
          </p:nvSpPr>
          <p:spPr bwMode="auto">
            <a:xfrm>
              <a:off x="1062" y="2453"/>
              <a:ext cx="56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en-GB" sz="1600">
                  <a:solidFill>
                    <a:schemeClr val="bg1"/>
                  </a:solidFill>
                </a:rPr>
                <a:t>Lung</a:t>
              </a:r>
              <a:endParaRPr lang="en-GB" altLang="en-GB" sz="1600"/>
            </a:p>
          </p:txBody>
        </p:sp>
        <p:sp>
          <p:nvSpPr>
            <p:cNvPr id="34836" name="Text Box 7"/>
            <p:cNvSpPr txBox="1">
              <a:spLocks noChangeArrowheads="1"/>
            </p:cNvSpPr>
            <p:nvPr/>
          </p:nvSpPr>
          <p:spPr bwMode="auto">
            <a:xfrm>
              <a:off x="1062" y="1834"/>
              <a:ext cx="723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GB" sz="1600">
                  <a:solidFill>
                    <a:schemeClr val="bg1"/>
                  </a:solidFill>
                </a:rPr>
                <a:t>Larynx</a:t>
              </a:r>
              <a:endParaRPr lang="en-GB" altLang="en-GB" sz="1600">
                <a:solidFill>
                  <a:schemeClr val="bg1"/>
                </a:solidFill>
              </a:endParaRPr>
            </a:p>
          </p:txBody>
        </p:sp>
        <p:sp>
          <p:nvSpPr>
            <p:cNvPr id="34837" name="Text Box 8"/>
            <p:cNvSpPr txBox="1">
              <a:spLocks noChangeArrowheads="1"/>
            </p:cNvSpPr>
            <p:nvPr/>
          </p:nvSpPr>
          <p:spPr bwMode="auto">
            <a:xfrm>
              <a:off x="1062" y="1998"/>
              <a:ext cx="85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en-GB" altLang="en-GB" sz="1600">
                <a:solidFill>
                  <a:schemeClr val="bg1"/>
                </a:solidFill>
              </a:endParaRPr>
            </a:p>
          </p:txBody>
        </p:sp>
        <p:sp>
          <p:nvSpPr>
            <p:cNvPr id="34838" name="Text Box 9"/>
            <p:cNvSpPr txBox="1">
              <a:spLocks noChangeArrowheads="1"/>
            </p:cNvSpPr>
            <p:nvPr/>
          </p:nvSpPr>
          <p:spPr bwMode="auto">
            <a:xfrm>
              <a:off x="1062" y="3936"/>
              <a:ext cx="645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en-GB" altLang="en-GB" sz="1600">
                <a:solidFill>
                  <a:schemeClr val="bg1"/>
                </a:solidFill>
              </a:endParaRPr>
            </a:p>
          </p:txBody>
        </p:sp>
        <p:sp>
          <p:nvSpPr>
            <p:cNvPr id="34839" name="Text Box 10"/>
            <p:cNvSpPr txBox="1">
              <a:spLocks noChangeArrowheads="1"/>
            </p:cNvSpPr>
            <p:nvPr/>
          </p:nvSpPr>
          <p:spPr bwMode="auto">
            <a:xfrm>
              <a:off x="1062" y="3267"/>
              <a:ext cx="856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GB" sz="1600">
                  <a:solidFill>
                    <a:schemeClr val="bg1"/>
                  </a:solidFill>
                </a:rPr>
                <a:t>Kidney and Ureter</a:t>
              </a:r>
              <a:endParaRPr lang="en-GB" altLang="en-GB" sz="1600">
                <a:solidFill>
                  <a:srgbClr val="CC99FF"/>
                </a:solidFill>
              </a:endParaRPr>
            </a:p>
          </p:txBody>
        </p:sp>
        <p:sp>
          <p:nvSpPr>
            <p:cNvPr id="34840" name="Text Box 11"/>
            <p:cNvSpPr txBox="1">
              <a:spLocks noChangeArrowheads="1"/>
            </p:cNvSpPr>
            <p:nvPr/>
          </p:nvSpPr>
          <p:spPr bwMode="auto">
            <a:xfrm>
              <a:off x="1062" y="3093"/>
              <a:ext cx="85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en-GB" altLang="en-GB" sz="1600">
                <a:solidFill>
                  <a:schemeClr val="bg1"/>
                </a:solidFill>
              </a:endParaRPr>
            </a:p>
          </p:txBody>
        </p:sp>
        <p:sp>
          <p:nvSpPr>
            <p:cNvPr id="34841" name="Text Box 12"/>
            <p:cNvSpPr txBox="1">
              <a:spLocks noChangeArrowheads="1"/>
            </p:cNvSpPr>
            <p:nvPr/>
          </p:nvSpPr>
          <p:spPr bwMode="auto">
            <a:xfrm>
              <a:off x="1062" y="1662"/>
              <a:ext cx="1312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en-GB" altLang="en-GB" sz="1600">
                <a:solidFill>
                  <a:schemeClr val="bg1"/>
                </a:solidFill>
              </a:endParaRPr>
            </a:p>
          </p:txBody>
        </p:sp>
        <p:sp>
          <p:nvSpPr>
            <p:cNvPr id="34842" name="Line 13"/>
            <p:cNvSpPr>
              <a:spLocks noChangeShapeType="1"/>
            </p:cNvSpPr>
            <p:nvPr/>
          </p:nvSpPr>
          <p:spPr bwMode="auto">
            <a:xfrm flipH="1" flipV="1">
              <a:off x="2327" y="4036"/>
              <a:ext cx="953" cy="14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3" name="Line 14"/>
            <p:cNvSpPr>
              <a:spLocks noChangeShapeType="1"/>
            </p:cNvSpPr>
            <p:nvPr/>
          </p:nvSpPr>
          <p:spPr bwMode="auto">
            <a:xfrm flipV="1">
              <a:off x="2038" y="3360"/>
              <a:ext cx="895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4" name="Line 15"/>
            <p:cNvSpPr>
              <a:spLocks noChangeShapeType="1"/>
            </p:cNvSpPr>
            <p:nvPr/>
          </p:nvSpPr>
          <p:spPr bwMode="auto">
            <a:xfrm flipV="1">
              <a:off x="2036" y="2569"/>
              <a:ext cx="89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5" name="Line 16"/>
            <p:cNvSpPr>
              <a:spLocks noChangeShapeType="1"/>
            </p:cNvSpPr>
            <p:nvPr/>
          </p:nvSpPr>
          <p:spPr bwMode="auto">
            <a:xfrm flipV="1">
              <a:off x="2036" y="1951"/>
              <a:ext cx="117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6" name="Line 17"/>
            <p:cNvSpPr>
              <a:spLocks noChangeShapeType="1"/>
            </p:cNvSpPr>
            <p:nvPr/>
          </p:nvSpPr>
          <p:spPr bwMode="auto">
            <a:xfrm>
              <a:off x="2038" y="2112"/>
              <a:ext cx="115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7" name="Line 18"/>
            <p:cNvSpPr>
              <a:spLocks noChangeShapeType="1"/>
            </p:cNvSpPr>
            <p:nvPr/>
          </p:nvSpPr>
          <p:spPr bwMode="auto">
            <a:xfrm>
              <a:off x="2036" y="3216"/>
              <a:ext cx="11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8" name="Line 19"/>
            <p:cNvSpPr>
              <a:spLocks noChangeShapeType="1"/>
            </p:cNvSpPr>
            <p:nvPr/>
          </p:nvSpPr>
          <p:spPr bwMode="auto">
            <a:xfrm>
              <a:off x="2036" y="1776"/>
              <a:ext cx="75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9" name="Text Box 20"/>
            <p:cNvSpPr txBox="1">
              <a:spLocks noChangeArrowheads="1"/>
            </p:cNvSpPr>
            <p:nvPr/>
          </p:nvSpPr>
          <p:spPr bwMode="auto">
            <a:xfrm>
              <a:off x="4716" y="1437"/>
              <a:ext cx="176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en-GB" altLang="en-US" sz="1800">
                <a:solidFill>
                  <a:schemeClr val="bg1"/>
                </a:solidFill>
              </a:endParaRPr>
            </a:p>
            <a:p>
              <a:pPr>
                <a:spcBef>
                  <a:spcPct val="50000"/>
                </a:spcBef>
                <a:buFontTx/>
                <a:buNone/>
              </a:pPr>
              <a:endParaRPr lang="en-GB" altLang="en-US" sz="1800" baseline="30000">
                <a:solidFill>
                  <a:schemeClr val="bg1"/>
                </a:solidFill>
              </a:endParaRPr>
            </a:p>
          </p:txBody>
        </p:sp>
        <p:sp>
          <p:nvSpPr>
            <p:cNvPr id="34850" name="Line 21"/>
            <p:cNvSpPr>
              <a:spLocks noChangeShapeType="1"/>
            </p:cNvSpPr>
            <p:nvPr/>
          </p:nvSpPr>
          <p:spPr bwMode="auto">
            <a:xfrm>
              <a:off x="3660" y="3007"/>
              <a:ext cx="378" cy="75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1" name="Line 22"/>
            <p:cNvSpPr>
              <a:spLocks noChangeShapeType="1"/>
            </p:cNvSpPr>
            <p:nvPr/>
          </p:nvSpPr>
          <p:spPr bwMode="auto">
            <a:xfrm>
              <a:off x="4038" y="3763"/>
              <a:ext cx="6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2" name="Line 23"/>
            <p:cNvSpPr>
              <a:spLocks noChangeShapeType="1"/>
            </p:cNvSpPr>
            <p:nvPr/>
          </p:nvSpPr>
          <p:spPr bwMode="auto">
            <a:xfrm>
              <a:off x="4038" y="3103"/>
              <a:ext cx="6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3" name="Line 24"/>
            <p:cNvSpPr>
              <a:spLocks noChangeShapeType="1"/>
            </p:cNvSpPr>
            <p:nvPr/>
          </p:nvSpPr>
          <p:spPr bwMode="auto">
            <a:xfrm flipV="1">
              <a:off x="3294" y="2674"/>
              <a:ext cx="732" cy="26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4" name="Line 25"/>
            <p:cNvSpPr>
              <a:spLocks noChangeShapeType="1"/>
            </p:cNvSpPr>
            <p:nvPr/>
          </p:nvSpPr>
          <p:spPr bwMode="auto">
            <a:xfrm flipH="1">
              <a:off x="4020" y="2674"/>
              <a:ext cx="6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5" name="Line 26"/>
            <p:cNvSpPr>
              <a:spLocks noChangeShapeType="1"/>
            </p:cNvSpPr>
            <p:nvPr/>
          </p:nvSpPr>
          <p:spPr bwMode="auto">
            <a:xfrm flipH="1">
              <a:off x="4026" y="2428"/>
              <a:ext cx="6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6" name="Line 27"/>
            <p:cNvSpPr>
              <a:spLocks noChangeShapeType="1"/>
            </p:cNvSpPr>
            <p:nvPr/>
          </p:nvSpPr>
          <p:spPr bwMode="auto">
            <a:xfrm flipV="1">
              <a:off x="3390" y="2428"/>
              <a:ext cx="642" cy="3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7" name="Line 28"/>
            <p:cNvSpPr>
              <a:spLocks noChangeShapeType="1"/>
            </p:cNvSpPr>
            <p:nvPr/>
          </p:nvSpPr>
          <p:spPr bwMode="auto">
            <a:xfrm flipH="1">
              <a:off x="4032" y="1968"/>
              <a:ext cx="6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8" name="Line 29"/>
            <p:cNvSpPr>
              <a:spLocks noChangeShapeType="1"/>
            </p:cNvSpPr>
            <p:nvPr/>
          </p:nvSpPr>
          <p:spPr bwMode="auto">
            <a:xfrm>
              <a:off x="3510" y="1548"/>
              <a:ext cx="528" cy="42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9" name="Rectangle 30"/>
            <p:cNvSpPr>
              <a:spLocks noChangeArrowheads="1"/>
            </p:cNvSpPr>
            <p:nvPr/>
          </p:nvSpPr>
          <p:spPr bwMode="auto">
            <a:xfrm>
              <a:off x="4689" y="1224"/>
              <a:ext cx="179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>
                  <a:schemeClr val="hlink"/>
                </a:buClr>
                <a:buFont typeface="Wingdings" panose="05000000000000000000" pitchFamily="2" charset="2"/>
                <a:buNone/>
              </a:pPr>
              <a:r>
                <a:rPr kumimoji="0" lang="en-GB" altLang="zh-CN" sz="2400">
                  <a:solidFill>
                    <a:srgbClr val="CC0000"/>
                  </a:solidFill>
                  <a:ea typeface="宋体" panose="02010600030101010101" pitchFamily="2" charset="-122"/>
                </a:rPr>
                <a:t>慢性</a:t>
              </a:r>
              <a:r>
                <a:rPr kumimoji="0" lang="zh-CN" altLang="en-GB" sz="2400">
                  <a:solidFill>
                    <a:srgbClr val="CC0000"/>
                  </a:solidFill>
                  <a:ea typeface="宋体" panose="02010600030101010101" pitchFamily="2" charset="-122"/>
                </a:rPr>
                <a:t>疾病</a:t>
              </a:r>
            </a:p>
          </p:txBody>
        </p:sp>
        <p:sp>
          <p:nvSpPr>
            <p:cNvPr id="34860" name="Line 31"/>
            <p:cNvSpPr>
              <a:spLocks noChangeShapeType="1"/>
            </p:cNvSpPr>
            <p:nvPr/>
          </p:nvSpPr>
          <p:spPr bwMode="auto">
            <a:xfrm>
              <a:off x="2038" y="4037"/>
              <a:ext cx="28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820" name="Text Box 32"/>
          <p:cNvSpPr txBox="1">
            <a:spLocks noChangeArrowheads="1"/>
          </p:cNvSpPr>
          <p:nvPr/>
        </p:nvSpPr>
        <p:spPr bwMode="auto">
          <a:xfrm>
            <a:off x="6172200" y="28194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脑血管病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倍以上</a:t>
            </a:r>
          </a:p>
        </p:txBody>
      </p:sp>
      <p:sp>
        <p:nvSpPr>
          <p:cNvPr id="34821" name="Text Box 33"/>
          <p:cNvSpPr txBox="1">
            <a:spLocks noChangeArrowheads="1"/>
          </p:cNvSpPr>
          <p:nvPr/>
        </p:nvSpPr>
        <p:spPr bwMode="auto">
          <a:xfrm>
            <a:off x="6172200" y="3505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冠心病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倍以上</a:t>
            </a:r>
          </a:p>
        </p:txBody>
      </p:sp>
      <p:sp>
        <p:nvSpPr>
          <p:cNvPr id="34822" name="Text Box 34"/>
          <p:cNvSpPr txBox="1">
            <a:spLocks noChangeArrowheads="1"/>
          </p:cNvSpPr>
          <p:nvPr/>
        </p:nvSpPr>
        <p:spPr bwMode="auto">
          <a:xfrm>
            <a:off x="6172200" y="38862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主动脉瘤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5-7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23" name="Text Box 35"/>
          <p:cNvSpPr txBox="1">
            <a:spLocks noChangeArrowheads="1"/>
          </p:cNvSpPr>
          <p:nvPr/>
        </p:nvSpPr>
        <p:spPr bwMode="auto">
          <a:xfrm>
            <a:off x="61722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周围血管病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倍以上</a:t>
            </a:r>
          </a:p>
        </p:txBody>
      </p:sp>
      <p:sp>
        <p:nvSpPr>
          <p:cNvPr id="34824" name="Text Box 36"/>
          <p:cNvSpPr txBox="1">
            <a:spLocks noChangeArrowheads="1"/>
          </p:cNvSpPr>
          <p:nvPr/>
        </p:nvSpPr>
        <p:spPr bwMode="auto">
          <a:xfrm>
            <a:off x="6172200" y="5334000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慢性阻塞性肺病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5.4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倍（慢性支气管炎）</a:t>
            </a:r>
          </a:p>
        </p:txBody>
      </p:sp>
      <p:sp>
        <p:nvSpPr>
          <p:cNvPr id="34825" name="Text Box 37"/>
          <p:cNvSpPr txBox="1">
            <a:spLocks noChangeArrowheads="1"/>
          </p:cNvSpPr>
          <p:nvPr/>
        </p:nvSpPr>
        <p:spPr bwMode="auto">
          <a:xfrm>
            <a:off x="228600" y="25146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口腔、咽癌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26" name="Text Box 38"/>
          <p:cNvSpPr txBox="1">
            <a:spLocks noChangeArrowheads="1"/>
          </p:cNvSpPr>
          <p:nvPr/>
        </p:nvSpPr>
        <p:spPr bwMode="auto">
          <a:xfrm>
            <a:off x="1219200" y="28194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喉癌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5.4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27" name="Text Box 39"/>
          <p:cNvSpPr txBox="1">
            <a:spLocks noChangeArrowheads="1"/>
          </p:cNvSpPr>
          <p:nvPr/>
        </p:nvSpPr>
        <p:spPr bwMode="auto">
          <a:xfrm>
            <a:off x="1143000" y="31242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食管癌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3.4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28" name="Text Box 40"/>
          <p:cNvSpPr txBox="1">
            <a:spLocks noChangeArrowheads="1"/>
          </p:cNvSpPr>
          <p:nvPr/>
        </p:nvSpPr>
        <p:spPr bwMode="auto">
          <a:xfrm>
            <a:off x="1447800" y="3733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肺癌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10.8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29" name="Text Box 41"/>
          <p:cNvSpPr txBox="1">
            <a:spLocks noChangeArrowheads="1"/>
          </p:cNvSpPr>
          <p:nvPr/>
        </p:nvSpPr>
        <p:spPr bwMode="auto">
          <a:xfrm>
            <a:off x="1143000" y="47244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胰腺癌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30" name="Text Box 42"/>
          <p:cNvSpPr txBox="1">
            <a:spLocks noChangeArrowheads="1"/>
          </p:cNvSpPr>
          <p:nvPr/>
        </p:nvSpPr>
        <p:spPr bwMode="auto">
          <a:xfrm>
            <a:off x="228600" y="5029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肾、输尿管癌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1.9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31" name="Text Box 43"/>
          <p:cNvSpPr txBox="1">
            <a:spLocks noChangeArrowheads="1"/>
          </p:cNvSpPr>
          <p:nvPr/>
        </p:nvSpPr>
        <p:spPr bwMode="auto">
          <a:xfrm>
            <a:off x="1143000" y="58674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膀胱癌</a:t>
            </a:r>
            <a:r>
              <a:rPr lang="en-US" altLang="zh-CN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1.9</a:t>
            </a:r>
            <a:r>
              <a:rPr lang="zh-CN" altLang="en-US" sz="16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</a:p>
        </p:txBody>
      </p:sp>
      <p:sp>
        <p:nvSpPr>
          <p:cNvPr id="34832" name="Text Box 49"/>
          <p:cNvSpPr txBox="1">
            <a:spLocks noChangeArrowheads="1"/>
          </p:cNvSpPr>
          <p:nvPr/>
        </p:nvSpPr>
        <p:spPr bwMode="auto">
          <a:xfrm>
            <a:off x="457200" y="914400"/>
            <a:ext cx="8229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180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一支香烟中有</a:t>
            </a:r>
            <a:r>
              <a:rPr kumimoji="0" lang="en-US" altLang="zh-CN" sz="180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200</a:t>
            </a:r>
            <a:r>
              <a:rPr kumimoji="0" lang="zh-CN" altLang="en-US" sz="180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种有害化学物质，有</a:t>
            </a:r>
            <a:r>
              <a:rPr kumimoji="0" lang="en-US" altLang="zh-CN" sz="180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69</a:t>
            </a:r>
            <a:r>
              <a:rPr kumimoji="0" lang="zh-CN" altLang="en-US" sz="180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种确证的致癌物，是导致疾病和死亡的首要危险因素，也是可以避免的危险因素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3581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 descr="20121005_dd3048df17e4eb48e602WgDRsBgQJEy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>
            <a:fillRect/>
          </a:stretch>
        </p:blipFill>
        <p:spPr bwMode="auto">
          <a:xfrm>
            <a:off x="3962400" y="914400"/>
            <a:ext cx="4800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066800" y="0"/>
            <a:ext cx="70866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4800">
                <a:solidFill>
                  <a:srgbClr val="FF9900"/>
                </a:solidFill>
                <a:latin typeface="华文新魏" panose="02010800040101010101" pitchFamily="2" charset="-122"/>
              </a:rPr>
              <a:t>吸烟的健康危害</a:t>
            </a:r>
          </a:p>
        </p:txBody>
      </p:sp>
      <p:pic>
        <p:nvPicPr>
          <p:cNvPr id="36869" name="Picture 5" descr="20121005_8a6d92627039b2c4d00fmDUZ1pGprxZ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9" b="7500"/>
          <a:stretch>
            <a:fillRect/>
          </a:stretch>
        </p:blipFill>
        <p:spPr bwMode="auto">
          <a:xfrm>
            <a:off x="3886200" y="3962400"/>
            <a:ext cx="5105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76200"/>
            <a:ext cx="8229600" cy="685800"/>
          </a:xfrm>
        </p:spPr>
        <p:txBody>
          <a:bodyPr/>
          <a:lstStyle/>
          <a:p>
            <a:r>
              <a:rPr lang="zh-CN" altLang="en-US" sz="4000" b="1" smtClean="0">
                <a:solidFill>
                  <a:srgbClr val="003399"/>
                </a:solidFill>
                <a:ea typeface="华文新魏" panose="02010800040101010101" pitchFamily="2" charset="-122"/>
              </a:rPr>
              <a:t>吸烟对空气质量的影响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5800" y="838200"/>
            <a:ext cx="8686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PM2.5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50</a:t>
            </a:r>
            <a:r>
              <a:rPr lang="el-GR" altLang="zh-CN" sz="4000" dirty="0">
                <a:solidFill>
                  <a:srgbClr val="0033CC"/>
                </a:solidFill>
                <a:ea typeface="华文新魏" panose="02010800040101010101" pitchFamily="2" charset="-122"/>
              </a:rPr>
              <a:t>μ</a:t>
            </a:r>
            <a:r>
              <a:rPr lang="en-US" altLang="zh-CN" sz="400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，优，</a:t>
            </a:r>
            <a:r>
              <a:rPr kumimoji="0" lang="en-US" altLang="zh-CN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 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50 100</a:t>
            </a:r>
            <a:r>
              <a:rPr lang="el-GR" altLang="zh-CN" sz="4000" dirty="0" smtClean="0">
                <a:solidFill>
                  <a:srgbClr val="0033CC"/>
                </a:solidFill>
                <a:ea typeface="华文新魏" panose="02010800040101010101" pitchFamily="2" charset="-122"/>
              </a:rPr>
              <a:t> μ</a:t>
            </a:r>
            <a:r>
              <a:rPr lang="en-US" altLang="zh-CN" sz="4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良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 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marL="571500" indent="-571500" algn="l">
              <a:buFont typeface="Symbol" panose="05050102010706020507" pitchFamily="18" charset="2"/>
              <a:buChar char="&gt;"/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100</a:t>
            </a:r>
            <a:r>
              <a:rPr lang="el-GR" altLang="zh-CN" sz="4000" dirty="0" smtClean="0">
                <a:solidFill>
                  <a:srgbClr val="0033CC"/>
                </a:solidFill>
                <a:ea typeface="华文新魏" panose="02010800040101010101" pitchFamily="2" charset="-122"/>
              </a:rPr>
              <a:t> μ</a:t>
            </a:r>
            <a:r>
              <a:rPr lang="en-US" altLang="zh-CN" sz="4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空气污染，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marL="571500" indent="-571500" algn="l">
              <a:buFont typeface="Symbol" panose="05050102010706020507" pitchFamily="18" charset="2"/>
              <a:buChar char="&gt;"/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300</a:t>
            </a:r>
            <a:r>
              <a:rPr lang="el-GR" altLang="zh-CN" sz="4000" dirty="0" smtClean="0">
                <a:solidFill>
                  <a:srgbClr val="0033CC"/>
                </a:solidFill>
                <a:ea typeface="华文新魏" panose="02010800040101010101" pitchFamily="2" charset="-122"/>
              </a:rPr>
              <a:t> μ</a:t>
            </a:r>
            <a:r>
              <a:rPr lang="en-US" altLang="zh-CN" sz="4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严重空气污染。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15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  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30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2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房间吸一支烟，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  <a:p>
            <a:pPr algn="l"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PM2.5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 1810 4761</a:t>
            </a:r>
            <a:r>
              <a:rPr lang="el-GR" altLang="zh-CN" sz="4000" dirty="0" smtClean="0">
                <a:solidFill>
                  <a:srgbClr val="0033CC"/>
                </a:solidFill>
                <a:ea typeface="华文新魏" panose="02010800040101010101" pitchFamily="2" charset="-122"/>
              </a:rPr>
              <a:t> μ</a:t>
            </a:r>
            <a:r>
              <a:rPr lang="en-US" altLang="zh-CN" sz="4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500m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2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的商场</a:t>
            </a:r>
            <a:r>
              <a:rPr kumimoji="0" lang="zh-CN" altLang="en-US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吸一支烟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kumimoji="0" lang="en-US" altLang="zh-CN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PM2.5</a:t>
            </a:r>
            <a:r>
              <a:rPr kumimoji="0" lang="en-US" altLang="zh-CN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109 143</a:t>
            </a:r>
            <a:r>
              <a:rPr lang="el-GR" altLang="zh-CN" sz="4000" dirty="0" smtClean="0">
                <a:solidFill>
                  <a:srgbClr val="0033CC"/>
                </a:solidFill>
                <a:ea typeface="华文新魏" panose="02010800040101010101" pitchFamily="2" charset="-122"/>
              </a:rPr>
              <a:t> </a:t>
            </a:r>
            <a:r>
              <a:rPr lang="el-GR" altLang="zh-CN" sz="4000" dirty="0">
                <a:solidFill>
                  <a:srgbClr val="0033CC"/>
                </a:solidFill>
                <a:ea typeface="华文新魏" panose="02010800040101010101" pitchFamily="2" charset="-122"/>
              </a:rPr>
              <a:t>μ</a:t>
            </a:r>
            <a:r>
              <a:rPr lang="en-US" altLang="zh-CN" sz="400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，</a:t>
            </a:r>
            <a:endParaRPr kumimoji="0" lang="en-US" altLang="zh-CN" sz="4000" kern="0" dirty="0" smtClean="0">
              <a:solidFill>
                <a:srgbClr val="0033CC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kumimoji="0" lang="zh-CN" altLang="en-US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露天吸烟附近，</a:t>
            </a:r>
            <a:r>
              <a:rPr kumimoji="0" lang="en-US" altLang="zh-CN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PM2.5</a:t>
            </a:r>
            <a:r>
              <a:rPr kumimoji="0" lang="en-US" altLang="zh-CN" sz="4000" kern="0" dirty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 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300</a:t>
            </a:r>
            <a:r>
              <a:rPr lang="el-GR" altLang="zh-CN" sz="4000" dirty="0" smtClean="0">
                <a:solidFill>
                  <a:srgbClr val="0033CC"/>
                </a:solidFill>
                <a:ea typeface="华文新魏" panose="02010800040101010101" pitchFamily="2" charset="-122"/>
              </a:rPr>
              <a:t>μ</a:t>
            </a:r>
            <a:r>
              <a:rPr lang="en-US" altLang="zh-CN" sz="4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</a:t>
            </a:r>
            <a:r>
              <a:rPr kumimoji="0" lang="en-US" altLang="zh-CN" sz="4000" kern="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/m</a:t>
            </a:r>
            <a:r>
              <a:rPr kumimoji="0" lang="en-US" altLang="zh-CN" sz="4000" kern="0" baseline="30000" dirty="0" smtClean="0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4000" kern="0" dirty="0" smtClean="0">
                <a:solidFill>
                  <a:srgbClr val="0033CC"/>
                </a:solidFill>
                <a:ea typeface="华文新魏" panose="02010800040101010101" pitchFamily="2" charset="-122"/>
                <a:sym typeface="Symbol" panose="05050102010706020507" pitchFamily="18" charset="2"/>
              </a:rPr>
              <a:t>。</a:t>
            </a:r>
            <a:endParaRPr kumimoji="0" lang="zh-CN" altLang="en-US" sz="4000" kern="0" dirty="0" smtClean="0">
              <a:solidFill>
                <a:srgbClr val="0033CC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b="1" smtClean="0">
                <a:solidFill>
                  <a:srgbClr val="FF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饮酒要限量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3429000" cy="40386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smtClean="0">
                <a:solidFill>
                  <a:srgbClr val="FF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美国膳食指南</a:t>
            </a:r>
            <a:r>
              <a:rPr lang="zh-CN" altLang="en-US" sz="2000" b="1" smtClean="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350ml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的普通啤酒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148ml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的葡萄酒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45ml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40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度白酒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 smtClean="0">
                <a:solidFill>
                  <a:srgbClr val="FF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澳大利亚酒精使用指南</a:t>
            </a:r>
            <a:r>
              <a:rPr lang="en-US" altLang="zh-CN" sz="2000" b="1" smtClean="0">
                <a:solidFill>
                  <a:srgbClr val="FF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300ml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的普通啤酒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100ml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的葡萄酒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32ml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40</a:t>
            </a:r>
            <a:r>
              <a:rPr lang="zh-CN" altLang="en-US" sz="2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度白酒</a:t>
            </a:r>
            <a:endParaRPr lang="en-US" altLang="zh-CN" sz="20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80000"/>
              </a:lnSpc>
            </a:pPr>
            <a:endParaRPr lang="zh-CN" altLang="en-US" sz="1800" b="1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4114800" y="990600"/>
            <a:ext cx="2971800" cy="459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0" lang="en-US" altLang="zh-CN" sz="2000">
                <a:solidFill>
                  <a:srgbClr val="FF33CC"/>
                </a:solidFill>
                <a:latin typeface="华文新魏" panose="02010800040101010101" pitchFamily="2" charset="-122"/>
              </a:rPr>
              <a:t>WHO</a:t>
            </a:r>
            <a:r>
              <a:rPr kumimoji="0" lang="zh-CN" altLang="en-US" sz="2000">
                <a:solidFill>
                  <a:srgbClr val="FF33CC"/>
                </a:solidFill>
                <a:latin typeface="华文新魏" panose="02010800040101010101" pitchFamily="2" charset="-122"/>
              </a:rPr>
              <a:t>推荐</a:t>
            </a:r>
            <a:r>
              <a:rPr kumimoji="0" lang="en-US" altLang="zh-CN" sz="2000">
                <a:solidFill>
                  <a:srgbClr val="FF00FF"/>
                </a:solidFill>
                <a:latin typeface="华文新魏" panose="02010800040101010101" pitchFamily="2" charset="-122"/>
              </a:rPr>
              <a:t>:</a:t>
            </a:r>
            <a:endParaRPr kumimoji="0" lang="zh-CN" altLang="en-US" sz="2000">
              <a:solidFill>
                <a:srgbClr val="FF00FF"/>
              </a:solidFill>
              <a:latin typeface="华文新魏" panose="0201080004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kumimoji="0" lang="en-US" altLang="zh-CN" sz="2000">
                <a:latin typeface="华文新魏" panose="02010800040101010101" pitchFamily="2" charset="-122"/>
              </a:rPr>
              <a:t>450ml</a:t>
            </a:r>
            <a:r>
              <a:rPr kumimoji="0" lang="zh-CN" altLang="en-US" sz="2000">
                <a:latin typeface="华文新魏" panose="02010800040101010101" pitchFamily="2" charset="-122"/>
              </a:rPr>
              <a:t>的普通啤酒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kumimoji="0" lang="en-US" altLang="zh-CN" sz="2000">
                <a:latin typeface="华文新魏" panose="02010800040101010101" pitchFamily="2" charset="-122"/>
              </a:rPr>
              <a:t>150ml</a:t>
            </a:r>
            <a:r>
              <a:rPr kumimoji="0" lang="zh-CN" altLang="en-US" sz="2000">
                <a:latin typeface="华文新魏" panose="02010800040101010101" pitchFamily="2" charset="-122"/>
              </a:rPr>
              <a:t>的葡萄酒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kumimoji="0" lang="en-US" altLang="zh-CN" sz="2000">
                <a:latin typeface="华文新魏" panose="02010800040101010101" pitchFamily="2" charset="-122"/>
              </a:rPr>
              <a:t>48ml</a:t>
            </a:r>
            <a:r>
              <a:rPr kumimoji="0" lang="zh-CN" altLang="en-US" sz="2000">
                <a:latin typeface="华文新魏" panose="02010800040101010101" pitchFamily="2" charset="-122"/>
              </a:rPr>
              <a:t>的</a:t>
            </a:r>
            <a:r>
              <a:rPr kumimoji="0" lang="en-US" altLang="zh-CN" sz="2000">
                <a:latin typeface="华文新魏" panose="02010800040101010101" pitchFamily="2" charset="-122"/>
              </a:rPr>
              <a:t>40</a:t>
            </a:r>
            <a:r>
              <a:rPr kumimoji="0" lang="zh-CN" altLang="en-US" sz="2000">
                <a:latin typeface="华文新魏" panose="02010800040101010101" pitchFamily="2" charset="-122"/>
              </a:rPr>
              <a:t>度白酒</a:t>
            </a:r>
            <a:endParaRPr kumimoji="0" lang="en-US" altLang="zh-CN" sz="2000">
              <a:latin typeface="华文新魏" panose="0201080004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rgbClr val="FF33CC"/>
                </a:solidFill>
                <a:latin typeface="华文新魏" panose="02010800040101010101" pitchFamily="2" charset="-122"/>
              </a:rPr>
              <a:t>中国营养学会建议</a:t>
            </a:r>
            <a:r>
              <a:rPr kumimoji="0" lang="en-US" altLang="zh-CN" sz="2000">
                <a:solidFill>
                  <a:srgbClr val="FF33CC"/>
                </a:solidFill>
                <a:latin typeface="华文新魏" panose="02010800040101010101" pitchFamily="2" charset="-122"/>
              </a:rPr>
              <a:t>: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kumimoji="0" lang="en-US" altLang="zh-CN" sz="2000">
                <a:latin typeface="华文新魏" panose="02010800040101010101" pitchFamily="2" charset="-122"/>
              </a:rPr>
              <a:t>450ml</a:t>
            </a:r>
            <a:r>
              <a:rPr kumimoji="0" lang="zh-CN" altLang="en-US" sz="2000">
                <a:latin typeface="华文新魏" panose="02010800040101010101" pitchFamily="2" charset="-122"/>
              </a:rPr>
              <a:t>啤酒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kumimoji="0" lang="en-US" altLang="zh-CN" sz="2000">
                <a:latin typeface="华文新魏" panose="02010800040101010101" pitchFamily="2" charset="-122"/>
              </a:rPr>
              <a:t>150ml</a:t>
            </a:r>
            <a:r>
              <a:rPr kumimoji="0" lang="zh-CN" altLang="en-US" sz="2000">
                <a:latin typeface="华文新魏" panose="02010800040101010101" pitchFamily="2" charset="-122"/>
              </a:rPr>
              <a:t>的葡萄酒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kumimoji="0" lang="en-US" altLang="zh-CN" sz="2000">
                <a:latin typeface="华文新魏" panose="02010800040101010101" pitchFamily="2" charset="-122"/>
              </a:rPr>
              <a:t>50</a:t>
            </a:r>
            <a:r>
              <a:rPr kumimoji="0" lang="zh-CN" altLang="en-US" sz="2000">
                <a:latin typeface="华文新魏" panose="02010800040101010101" pitchFamily="2" charset="-122"/>
              </a:rPr>
              <a:t>克的</a:t>
            </a:r>
            <a:r>
              <a:rPr kumimoji="0" lang="en-US" altLang="zh-CN" sz="2000">
                <a:latin typeface="华文新魏" panose="02010800040101010101" pitchFamily="2" charset="-122"/>
              </a:rPr>
              <a:t>38</a:t>
            </a:r>
            <a:r>
              <a:rPr kumimoji="0" lang="zh-CN" altLang="en-US" sz="2000">
                <a:latin typeface="华文新魏" panose="02010800040101010101" pitchFamily="2" charset="-122"/>
              </a:rPr>
              <a:t>度白酒</a:t>
            </a:r>
            <a:endParaRPr kumimoji="0" lang="en-US" altLang="zh-CN" sz="2000">
              <a:latin typeface="华文新魏" panose="0201080004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endParaRPr kumimoji="0" lang="en-US" altLang="zh-CN" sz="180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0965" name="Picture 6" descr="587132_203545095145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"/>
          <a:stretch>
            <a:fillRect/>
          </a:stretch>
        </p:blipFill>
        <p:spPr bwMode="auto">
          <a:xfrm>
            <a:off x="7315200" y="762000"/>
            <a:ext cx="1828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酒瓶高清图片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02250"/>
            <a:ext cx="2438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10" descr="啤酒图片素材下载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3514725"/>
            <a:ext cx="17716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14288" y="5803900"/>
            <a:ext cx="4862512" cy="904875"/>
          </a:xfrm>
          <a:prstGeom prst="rect">
            <a:avLst/>
          </a:prstGeom>
          <a:solidFill>
            <a:srgbClr val="FFCCFF"/>
          </a:solidFill>
          <a:ln w="9525">
            <a:solidFill>
              <a:srgbClr val="FF99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2400"/>
              <a:t>成年男性每天饮用酒精的含量不</a:t>
            </a:r>
          </a:p>
          <a:p>
            <a:r>
              <a:rPr lang="zh-CN" altLang="en-US" sz="2400"/>
              <a:t>要超过</a:t>
            </a:r>
            <a:r>
              <a:rPr lang="en-US" altLang="zh-CN" sz="2400"/>
              <a:t>25</a:t>
            </a:r>
            <a:r>
              <a:rPr lang="zh-CN" altLang="en-US" sz="2400"/>
              <a:t>克，女性不要超过</a:t>
            </a:r>
            <a:r>
              <a:rPr lang="en-US" altLang="zh-CN" sz="2400"/>
              <a:t>15</a:t>
            </a:r>
            <a:r>
              <a:rPr lang="zh-CN" altLang="en-US" sz="2400"/>
              <a:t>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7867650" cy="65976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40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酗酒</a:t>
            </a: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对身体的危害</a:t>
            </a:r>
            <a:b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损害肝功能：导致脂肪肝、肝硬变、肝癌等</a:t>
            </a:r>
            <a:r>
              <a:rPr lang="zh-CN" altLang="en-US" sz="400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b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麻醉脑神经：先兴奋，后抑制；</a:t>
            </a:r>
            <a:b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酒精中毒性心脏病、高血压</a:t>
            </a:r>
            <a:r>
              <a:rPr lang="zh-CN" altLang="en-US" sz="400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br>
              <a:rPr lang="zh-CN" altLang="en-US" sz="400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对社会的危害</a:t>
            </a:r>
            <a:br>
              <a:rPr lang="zh-CN" altLang="en-US" sz="4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增加意外事故、社会责任感下降。</a:t>
            </a:r>
            <a:endParaRPr lang="zh-CN" altLang="en-US" sz="4000" b="1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44036" name="Picture 4" descr="hcbk-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1676400" y="1981200"/>
            <a:ext cx="6096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CC0099"/>
                </a:solidFill>
                <a:latin typeface="华文新魏" panose="02010800040101010101" pitchFamily="2" charset="-122"/>
              </a:rPr>
              <a:t>健康的第四大基石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4000">
                <a:solidFill>
                  <a:srgbClr val="CC0099"/>
                </a:solidFill>
                <a:latin typeface="华文新魏" panose="02010800040101010101" pitchFamily="2" charset="-122"/>
              </a:rPr>
              <a:t>——</a:t>
            </a:r>
            <a:r>
              <a:rPr lang="zh-CN" altLang="en-US" sz="4000">
                <a:solidFill>
                  <a:srgbClr val="A50021"/>
                </a:solidFill>
                <a:latin typeface="华文新魏" panose="02010800040101010101" pitchFamily="2" charset="-122"/>
              </a:rPr>
              <a:t>心态平和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4000">
                <a:solidFill>
                  <a:srgbClr val="0070C0"/>
                </a:solidFill>
                <a:latin typeface="华文新魏" panose="02010800040101010101" pitchFamily="2" charset="-122"/>
              </a:rPr>
              <a:t>(</a:t>
            </a:r>
            <a:r>
              <a:rPr lang="zh-CN" altLang="en-US" sz="4000">
                <a:solidFill>
                  <a:srgbClr val="0070C0"/>
                </a:solidFill>
                <a:latin typeface="华文新魏" panose="02010800040101010101" pitchFamily="2" charset="-122"/>
              </a:rPr>
              <a:t>良好的心理</a:t>
            </a:r>
            <a:r>
              <a:rPr lang="en-US" altLang="zh-CN" sz="4000">
                <a:solidFill>
                  <a:srgbClr val="0070C0"/>
                </a:solidFill>
                <a:latin typeface="华文新魏" panose="02010800040101010101" pitchFamily="2" charset="-122"/>
              </a:rPr>
              <a:t>-</a:t>
            </a:r>
            <a:r>
              <a:rPr lang="zh-CN" altLang="en-US" sz="4000">
                <a:solidFill>
                  <a:srgbClr val="0070C0"/>
                </a:solidFill>
                <a:latin typeface="华文新魏" panose="02010800040101010101" pitchFamily="2" charset="-122"/>
              </a:rPr>
              <a:t>社会环境）</a:t>
            </a:r>
            <a:endParaRPr lang="zh-CN" altLang="en-US" sz="4800">
              <a:solidFill>
                <a:srgbClr val="0070C0"/>
              </a:solidFill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362200"/>
            <a:ext cx="4845050" cy="792163"/>
          </a:xfrm>
        </p:spPr>
        <p:txBody>
          <a:bodyPr/>
          <a:lstStyle/>
          <a:p>
            <a:pPr marL="838200" indent="-838200" eaLnBrk="1" hangingPunct="1">
              <a:lnSpc>
                <a:spcPct val="125000"/>
              </a:lnSpc>
              <a:spcBef>
                <a:spcPct val="10000"/>
              </a:spcBef>
              <a:defRPr/>
            </a:pPr>
            <a:r>
              <a:rPr kumimoji="1" lang="zh-CN" altLang="en-US" sz="3600" b="1" kern="12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金钱</a:t>
            </a:r>
            <a:r>
              <a:rPr lang="zh-CN" altLang="en-US" sz="36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en-US" altLang="zh-CN" sz="3600" b="1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money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2362200" y="5029200"/>
            <a:ext cx="3124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FF0000"/>
                </a:solidFill>
                <a:latin typeface="华文新魏" panose="02010800040101010101" pitchFamily="2" charset="-122"/>
              </a:rPr>
              <a:t>心态  </a:t>
            </a:r>
            <a:r>
              <a:rPr lang="en-US" altLang="zh-CN" sz="3600">
                <a:solidFill>
                  <a:srgbClr val="FF0000"/>
                </a:solidFill>
                <a:latin typeface="华文新魏" panose="02010800040101010101" pitchFamily="2" charset="-122"/>
              </a:rPr>
              <a:t>attitude</a:t>
            </a: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2852738" y="3733800"/>
            <a:ext cx="19478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CC99FF"/>
                </a:solidFill>
                <a:latin typeface="华文新魏" panose="02010800040101010101" pitchFamily="2" charset="-122"/>
              </a:rPr>
              <a:t>性    </a:t>
            </a:r>
            <a:r>
              <a:rPr lang="en-US" altLang="zh-CN" sz="3600">
                <a:solidFill>
                  <a:srgbClr val="CC99FF"/>
                </a:solidFill>
                <a:latin typeface="华文新魏" panose="02010800040101010101" pitchFamily="2" charset="-122"/>
              </a:rPr>
              <a:t>sex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2667000" y="4267200"/>
            <a:ext cx="30257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CC99FF"/>
                </a:solidFill>
                <a:latin typeface="华文新魏" panose="02010800040101010101" pitchFamily="2" charset="-122"/>
              </a:rPr>
              <a:t>运气  </a:t>
            </a:r>
            <a:r>
              <a:rPr lang="en-US" altLang="zh-CN" sz="3600">
                <a:solidFill>
                  <a:srgbClr val="CC99FF"/>
                </a:solidFill>
                <a:latin typeface="华文新魏" panose="02010800040101010101" pitchFamily="2" charset="-122"/>
              </a:rPr>
              <a:t>luck</a:t>
            </a:r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2616200" y="3048000"/>
            <a:ext cx="25654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CC99FF"/>
                </a:solidFill>
                <a:latin typeface="华文新魏" panose="02010800040101010101" pitchFamily="2" charset="-122"/>
              </a:rPr>
              <a:t>爱情   </a:t>
            </a:r>
            <a:r>
              <a:rPr lang="en-US" altLang="zh-CN" sz="3600">
                <a:solidFill>
                  <a:srgbClr val="CC99FF"/>
                </a:solidFill>
                <a:latin typeface="华文新魏" panose="02010800040101010101" pitchFamily="2" charset="-122"/>
              </a:rPr>
              <a:t>love</a:t>
            </a:r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1979613" y="1676400"/>
            <a:ext cx="58324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0070C0"/>
                </a:solidFill>
                <a:latin typeface="华文新魏" panose="02010800040101010101" pitchFamily="2" charset="-122"/>
              </a:rPr>
              <a:t>知识     </a:t>
            </a:r>
            <a:r>
              <a:rPr lang="en-US" altLang="zh-CN" sz="3600">
                <a:solidFill>
                  <a:srgbClr val="0070C0"/>
                </a:solidFill>
                <a:latin typeface="华文新魏" panose="02010800040101010101" pitchFamily="2" charset="-122"/>
              </a:rPr>
              <a:t>knowledge</a:t>
            </a:r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681163" y="1066800"/>
            <a:ext cx="5976937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0070C0"/>
                </a:solidFill>
                <a:latin typeface="华文新魏" panose="02010800040101010101" pitchFamily="2" charset="-122"/>
              </a:rPr>
              <a:t>努力工作  </a:t>
            </a:r>
            <a:r>
              <a:rPr lang="en-US" altLang="zh-CN" sz="3600">
                <a:solidFill>
                  <a:srgbClr val="0070C0"/>
                </a:solidFill>
                <a:latin typeface="华文新魏" panose="02010800040101010101" pitchFamily="2" charset="-122"/>
              </a:rPr>
              <a:t>hard work</a:t>
            </a:r>
          </a:p>
        </p:txBody>
      </p:sp>
      <p:sp>
        <p:nvSpPr>
          <p:cNvPr id="68618" name="Rectangle 10"/>
          <p:cNvSpPr>
            <a:spLocks noChangeArrowheads="1"/>
          </p:cNvSpPr>
          <p:nvPr/>
        </p:nvSpPr>
        <p:spPr bwMode="auto">
          <a:xfrm>
            <a:off x="1295400" y="-76200"/>
            <a:ext cx="56165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solidFill>
                  <a:srgbClr val="C00000"/>
                </a:solidFill>
                <a:latin typeface="华文新魏" panose="02010800040101010101" pitchFamily="2" charset="-122"/>
              </a:rPr>
              <a:t>影响心理健康的相关因素</a:t>
            </a:r>
          </a:p>
        </p:txBody>
      </p:sp>
      <p:pic>
        <p:nvPicPr>
          <p:cNvPr id="45066" name="Picture 10" descr="ff7eb84bcb14e9cf82025c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365625"/>
            <a:ext cx="309880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2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/>
      <p:bldP spid="68612" grpId="0"/>
      <p:bldP spid="68613" grpId="0"/>
      <p:bldP spid="68614" grpId="0"/>
      <p:bldP spid="68615" grpId="0"/>
      <p:bldP spid="68616" grpId="0"/>
      <p:bldP spid="68617" grpId="0"/>
      <p:bldP spid="686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692275"/>
            <a:ext cx="7467600" cy="3794125"/>
          </a:xfrm>
        </p:spPr>
        <p:txBody>
          <a:bodyPr/>
          <a:lstStyle/>
          <a:p>
            <a:pPr algn="l" eaLnBrk="1" hangingPunct="1">
              <a:lnSpc>
                <a:spcPct val="140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考试时间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2017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12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日上午（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班）。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考试方式：开卷笔试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3600" b="1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advTm="676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ChangeAspect="1"/>
          </p:cNvGraphicFramePr>
          <p:nvPr>
            <p:ph idx="1"/>
          </p:nvPr>
        </p:nvGraphicFramePr>
        <p:xfrm>
          <a:off x="900113" y="471488"/>
          <a:ext cx="7812087" cy="576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图表" r:id="rId3" imgW="9601335" imgH="6934140" progId="MSGraph.Chart.8">
                  <p:embed followColorScheme="full"/>
                </p:oleObj>
              </mc:Choice>
              <mc:Fallback>
                <p:oleObj name="图表" r:id="rId3" imgW="9601335" imgH="6934140" progId="MSGraph.Chart.8">
                  <p:embed followColorScheme="full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1488"/>
                        <a:ext cx="7812087" cy="576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384300" y="6005513"/>
            <a:ext cx="5473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latin typeface="华文新魏" panose="02010800040101010101" pitchFamily="2" charset="-122"/>
              </a:rPr>
              <a:t>影响心理健康的相关因素</a:t>
            </a:r>
          </a:p>
        </p:txBody>
      </p:sp>
      <p:pic>
        <p:nvPicPr>
          <p:cNvPr id="46084" name="Picture 10" descr="ff7eb84bcb14e9cf82025ce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481513"/>
            <a:ext cx="29559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76200" y="990600"/>
            <a:ext cx="7772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</a:rPr>
              <a:t>　  </a:t>
            </a:r>
            <a:r>
              <a:rPr lang="zh-CN" altLang="en-US" sz="2800">
                <a:solidFill>
                  <a:srgbClr val="000099"/>
                </a:solidFill>
                <a:latin typeface="宋体" panose="02010600030101010101" pitchFamily="2" charset="-122"/>
              </a:rPr>
              <a:t>健康的概念包括身体的和心理的健康，目前我国心理健康尚未引起足够的重视，加之发展带来的压力（</a:t>
            </a:r>
            <a:r>
              <a:rPr lang="zh-CN" altLang="en-US" sz="2800">
                <a:solidFill>
                  <a:srgbClr val="990000"/>
                </a:solidFill>
                <a:latin typeface="宋体" panose="02010600030101010101" pitchFamily="2" charset="-122"/>
              </a:rPr>
              <a:t>经济、工作、家庭、疾病和社交等</a:t>
            </a:r>
            <a:r>
              <a:rPr lang="zh-CN" altLang="en-US" sz="2800">
                <a:solidFill>
                  <a:srgbClr val="000099"/>
                </a:solidFill>
                <a:latin typeface="宋体" panose="02010600030101010101" pitchFamily="2" charset="-122"/>
              </a:rPr>
              <a:t>），产生了许多心理障碍问题，如抑郁、痴呆、吸毒、自杀、社会矛盾激化等。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99"/>
                </a:solidFill>
                <a:latin typeface="宋体" panose="02010600030101010101" pitchFamily="2" charset="-122"/>
              </a:rPr>
              <a:t>    </a:t>
            </a:r>
          </a:p>
        </p:txBody>
      </p:sp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1447800" y="0"/>
            <a:ext cx="5943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4400">
                <a:solidFill>
                  <a:srgbClr val="FF9900"/>
                </a:solidFill>
                <a:latin typeface="华文新魏" panose="02010800040101010101" pitchFamily="2" charset="-122"/>
              </a:rPr>
              <a:t>心态平和</a:t>
            </a:r>
            <a:r>
              <a:rPr kumimoji="0" lang="en-US" altLang="zh-CN" sz="4400">
                <a:solidFill>
                  <a:srgbClr val="FF9900"/>
                </a:solidFill>
                <a:latin typeface="华文新魏" panose="02010800040101010101" pitchFamily="2" charset="-122"/>
              </a:rPr>
              <a:t> </a:t>
            </a:r>
            <a:r>
              <a:rPr kumimoji="0" lang="zh-CN" altLang="en-US" sz="4400">
                <a:solidFill>
                  <a:srgbClr val="FF9900"/>
                </a:solidFill>
                <a:latin typeface="华文新魏" panose="02010800040101010101" pitchFamily="2" charset="-122"/>
              </a:rPr>
              <a:t>心理健康</a:t>
            </a:r>
          </a:p>
        </p:txBody>
      </p:sp>
      <p:sp>
        <p:nvSpPr>
          <p:cNvPr id="47108" name="Text Box 8"/>
          <p:cNvSpPr txBox="1">
            <a:spLocks noChangeArrowheads="1"/>
          </p:cNvSpPr>
          <p:nvPr/>
        </p:nvSpPr>
        <p:spPr bwMode="auto">
          <a:xfrm>
            <a:off x="609600" y="3733800"/>
            <a:ext cx="7315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0" lang="zh-CN" altLang="en-US" sz="1800" b="0">
              <a:ea typeface="宋体" panose="02010600030101010101" pitchFamily="2" charset="-122"/>
            </a:endParaRPr>
          </a:p>
        </p:txBody>
      </p:sp>
      <p:sp>
        <p:nvSpPr>
          <p:cNvPr id="46085" name="Text Box 9"/>
          <p:cNvSpPr txBox="1">
            <a:spLocks noChangeArrowheads="1"/>
          </p:cNvSpPr>
          <p:nvPr/>
        </p:nvSpPr>
        <p:spPr bwMode="auto">
          <a:xfrm>
            <a:off x="0" y="3562350"/>
            <a:ext cx="5638800" cy="3108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dirty="0" smtClean="0">
                <a:solidFill>
                  <a:srgbClr val="000099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sz="2800" dirty="0" smtClean="0">
                <a:solidFill>
                  <a:srgbClr val="00CC66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800" dirty="0" smtClean="0">
                <a:solidFill>
                  <a:srgbClr val="00CC66"/>
                </a:solidFill>
                <a:latin typeface="宋体" panose="02010600030101010101" pitchFamily="2" charset="-122"/>
              </a:rPr>
              <a:t>生活像镜子，你哭他也哭，你笑他也笑。”</a:t>
            </a:r>
            <a:r>
              <a:rPr lang="zh-CN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一个人心态好，世上一切都美好。</a:t>
            </a:r>
            <a:r>
              <a:rPr lang="zh-CN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宋体" panose="02010600030101010101" pitchFamily="2" charset="-122"/>
              </a:rPr>
              <a:t>用乐观的态度看世界，你会发现世界是如此美好，而你的世界也会随之改变。所以面对生活微笑，是我们可以选择的生活方式。</a:t>
            </a:r>
          </a:p>
        </p:txBody>
      </p:sp>
      <p:pic>
        <p:nvPicPr>
          <p:cNvPr id="47110" name="Picture 10" descr="ff7eb84bcb14e9cf82025c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38600"/>
            <a:ext cx="3505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692150"/>
            <a:ext cx="7632700" cy="5400675"/>
          </a:xfrm>
          <a:noFill/>
        </p:spPr>
        <p:txBody>
          <a:bodyPr/>
          <a:lstStyle/>
          <a:p>
            <a:pPr algn="l" eaLnBrk="1" hangingPunct="1">
              <a:lnSpc>
                <a:spcPct val="14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大学生不良行为生活方式的</a:t>
            </a:r>
            <a:b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主要表现：</a:t>
            </a:r>
            <a:b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★ 睡眠习惯紊乱（熬夜）</a:t>
            </a:r>
            <a:r>
              <a:rPr lang="en-US" altLang="zh-CN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★ </a:t>
            </a: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网络依赖</a:t>
            </a:r>
            <a:b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★ 缺少运动</a:t>
            </a:r>
            <a:b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★ 不合理膳食 </a:t>
            </a:r>
          </a:p>
        </p:txBody>
      </p:sp>
    </p:spTree>
  </p:cSld>
  <p:clrMapOvr>
    <a:masterClrMapping/>
  </p:clrMapOvr>
  <p:transition spd="slow" advTm="562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914400" y="823913"/>
            <a:ext cx="7056438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sz="3600">
                <a:latin typeface="华文新魏" panose="02010800040101010101" pitchFamily="2" charset="-122"/>
              </a:rPr>
              <a:t>人的生命中约有</a:t>
            </a:r>
            <a:r>
              <a:rPr lang="en-US" altLang="zh-CN" sz="3600">
                <a:latin typeface="华文新魏" panose="02010800040101010101" pitchFamily="2" charset="-122"/>
              </a:rPr>
              <a:t>1/3</a:t>
            </a:r>
            <a:r>
              <a:rPr lang="zh-CN" altLang="en-US" sz="3600">
                <a:latin typeface="华文新魏" panose="02010800040101010101" pitchFamily="2" charset="-122"/>
              </a:rPr>
              <a:t>的时间是在睡眠中度过的。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sz="3600">
                <a:latin typeface="华文新魏" panose="02010800040101010101" pitchFamily="2" charset="-122"/>
              </a:rPr>
              <a:t>睡眠是人体周期性静息的生理现象，</a:t>
            </a:r>
            <a:r>
              <a:rPr lang="zh-CN" altLang="en-US" sz="3600">
                <a:solidFill>
                  <a:srgbClr val="FF0000"/>
                </a:solidFill>
                <a:latin typeface="华文新魏" panose="02010800040101010101" pitchFamily="2" charset="-122"/>
              </a:rPr>
              <a:t>是消除疲劳，提高免疫力的最佳途径</a:t>
            </a:r>
            <a:r>
              <a:rPr lang="zh-CN" altLang="en-US" sz="3600">
                <a:latin typeface="华文新魏" panose="02010800040101010101" pitchFamily="2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sz="3600">
                <a:latin typeface="华文新魏" panose="02010800040101010101" pitchFamily="2" charset="-122"/>
              </a:rPr>
              <a:t>晚</a:t>
            </a:r>
            <a:r>
              <a:rPr lang="en-US" altLang="zh-CN" sz="3600">
                <a:latin typeface="华文新魏" panose="02010800040101010101" pitchFamily="2" charset="-122"/>
              </a:rPr>
              <a:t>10</a:t>
            </a:r>
            <a:r>
              <a:rPr lang="zh-CN" altLang="en-US" sz="3600">
                <a:latin typeface="华文新魏" panose="02010800040101010101" pitchFamily="2" charset="-122"/>
              </a:rPr>
              <a:t>点至凌晨</a:t>
            </a:r>
            <a:r>
              <a:rPr lang="en-US" altLang="zh-CN" sz="3600">
                <a:latin typeface="华文新魏" panose="02010800040101010101" pitchFamily="2" charset="-122"/>
              </a:rPr>
              <a:t>2</a:t>
            </a:r>
            <a:r>
              <a:rPr lang="zh-CN" altLang="en-US" sz="3600">
                <a:latin typeface="华文新魏" panose="02010800040101010101" pitchFamily="2" charset="-122"/>
              </a:rPr>
              <a:t>点，是人体内细胞坏死与新生交替最活跃的时间。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04813"/>
            <a:ext cx="7058025" cy="604837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5000"/>
              </a:spcBef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睡眠习惯紊乱（熬夜）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熬夜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对健康的不良影响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记忆力减退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白天注意力不集中、头昏、反应迟钝、头痛及记忆力减退等。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视力下降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视力模糊、疼痛、干涩、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发涨，甚至出现“熊猫眼”、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瞬间失明等问题。</a:t>
            </a:r>
          </a:p>
        </p:txBody>
      </p:sp>
    </p:spTree>
  </p:cSld>
  <p:clrMapOvr>
    <a:masterClrMapping/>
  </p:clrMapOvr>
  <p:transition spd="slow" advTm="557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692150"/>
            <a:ext cx="7108825" cy="55245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6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抵抗力下降</a:t>
            </a:r>
            <a:br>
              <a:rPr lang="zh-CN" altLang="en-US" sz="36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人经常有疲劳感，精神不振，抵抗力下降，易患病。</a:t>
            </a:r>
            <a:br>
              <a:rPr lang="zh-CN" altLang="en-US" sz="360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皮肤受损</a:t>
            </a:r>
            <a:br>
              <a:rPr lang="zh-CN" altLang="en-US" sz="36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皮肤出现黑斑、青春痘、</a:t>
            </a:r>
            <a:br>
              <a:rPr lang="zh-CN" altLang="en-US" sz="360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弹性差，缺乏光泽等问题。 </a:t>
            </a:r>
          </a:p>
        </p:txBody>
      </p:sp>
    </p:spTree>
  </p:cSld>
  <p:clrMapOvr>
    <a:masterClrMapping/>
  </p:clrMapOvr>
  <p:transition spd="slow" advTm="504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662862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533400"/>
            <a:ext cx="3025775" cy="731838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网络依赖</a:t>
            </a:r>
            <a:r>
              <a:rPr lang="zh-CN" altLang="en-US" sz="360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116013" y="1463675"/>
            <a:ext cx="7488237" cy="5089525"/>
          </a:xfrm>
        </p:spPr>
        <p:txBody>
          <a:bodyPr/>
          <a:lstStyle/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介于正常使用与成瘾状态之间称为“网络依赖”。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网络依赖有二个特点：有依赖性、社会功能障碍。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大学生沉湎于网络的虚幻世界里，以至于荒废学业、淡漠亲情，弱化现实中人际沟通能力。</a:t>
            </a:r>
          </a:p>
        </p:txBody>
      </p:sp>
    </p:spTree>
  </p:cSld>
  <p:clrMapOvr>
    <a:masterClrMapping/>
  </p:clrMapOvr>
  <p:transition spd="slow" advTm="514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271588"/>
            <a:ext cx="7488238" cy="4824412"/>
          </a:xfrm>
        </p:spPr>
        <p:txBody>
          <a:bodyPr/>
          <a:lstStyle/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网络依赖对健康的不良影响。 </a:t>
            </a: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持续看屏幕，视力下降；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久坐不动，免疫力下降；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出现颈椎病或腰椎病；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失眠焦躁，人格障碍，行为异常。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过度疲劳，易出现意外。</a:t>
            </a:r>
          </a:p>
        </p:txBody>
      </p:sp>
    </p:spTree>
  </p:cSld>
  <p:clrMapOvr>
    <a:masterClrMapping/>
  </p:clrMapOvr>
  <p:transition spd="slow" advTm="514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692150"/>
            <a:ext cx="32956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692150"/>
            <a:ext cx="33083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652713"/>
            <a:ext cx="3281363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708275"/>
            <a:ext cx="33083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4600575"/>
            <a:ext cx="323532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7867650" cy="65976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课件下载地址：</a:t>
            </a:r>
            <a: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公邮：</a:t>
            </a:r>
            <a: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hlinkClick r:id="rId2"/>
              </a:rPr>
              <a:t>jiankangjy@126.com</a:t>
            </a:r>
            <a: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</a:t>
            </a:r>
            <a:r>
              <a:rPr lang="zh-CN" altLang="en-US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文件中心</a:t>
            </a:r>
            <a: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ps:    jiankangjiaoyu</a:t>
            </a:r>
            <a:br>
              <a:rPr lang="en-US" altLang="zh-CN" sz="40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4000" b="1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569913"/>
            <a:ext cx="7816850" cy="5907087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缺少运动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缺少运动对健康的不良影响</a:t>
            </a: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循环系统：血液循环变慢，心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脏功能减退；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骨骼系统：颈椎病、椎间盘病变、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骨质疏松；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代谢性疾病：肥胖症、糖尿病；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消化系统疾病：慢性胃肠炎； 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免疫功能减退：感染性疾病。</a:t>
            </a:r>
          </a:p>
        </p:txBody>
      </p:sp>
    </p:spTree>
  </p:cSld>
  <p:clrMapOvr>
    <a:masterClrMapping/>
  </p:clrMapOvr>
  <p:transition spd="slow" advTm="594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04813"/>
            <a:ext cx="7816850" cy="5907087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目前，肥胖已经与艾滋病、吸毒和酗酒并列为世界四大生活难题，被公认为困扰人类健康的重要顽症之一。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国际采用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体重指数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BMI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作为判断肥胖的标准，根据世界卫生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组织的规定：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BMI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＝体重（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kg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÷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身高（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zh-CN" sz="3600" b="1" baseline="3000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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为超重，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  <a:sym typeface="Symbol" panose="05050102010706020507" pitchFamily="18" charset="2"/>
              </a:rPr>
              <a:t> 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30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为肥胖。</a:t>
            </a:r>
            <a:endParaRPr lang="zh-CN" altLang="zh-CN" sz="36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 advTm="594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404813"/>
            <a:ext cx="7816850" cy="59070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体重</a:t>
            </a:r>
            <a:endParaRPr lang="zh-CN" altLang="zh-CN" smtClean="0">
              <a:ea typeface="宋体" panose="02010600030101010101" pitchFamily="2" charset="-122"/>
            </a:endParaRPr>
          </a:p>
        </p:txBody>
      </p:sp>
      <p:pic>
        <p:nvPicPr>
          <p:cNvPr id="5939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85750"/>
            <a:ext cx="6697662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71550" y="5084763"/>
            <a:ext cx="57594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中国第一胖，男，</a:t>
            </a:r>
            <a:r>
              <a:rPr lang="en-US" altLang="zh-CN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22</a:t>
            </a:r>
            <a:r>
              <a:rPr lang="zh-CN" altLang="en-US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岁，体重</a:t>
            </a:r>
            <a:r>
              <a:rPr lang="en-US" altLang="zh-CN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300kg</a:t>
            </a:r>
            <a:r>
              <a:rPr lang="zh-CN" altLang="en-US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2014</a:t>
            </a:r>
            <a:r>
              <a:rPr lang="zh-CN" altLang="en-US" sz="28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年死于全身器官衰竭</a:t>
            </a:r>
            <a:r>
              <a:rPr lang="zh-CN" altLang="en-US" sz="2800" kern="0" dirty="0" smtClean="0"/>
              <a:t>。</a:t>
            </a:r>
          </a:p>
        </p:txBody>
      </p:sp>
    </p:spTree>
  </p:cSld>
  <p:clrMapOvr>
    <a:masterClrMapping/>
  </p:clrMapOvr>
  <p:transition spd="slow" advTm="594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39725"/>
            <a:ext cx="7273925" cy="61849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不合理膳食</a:t>
            </a:r>
            <a:b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高热量、多盐食品，肉类和脂肪等摄入过多，蔬菜和水果摄入不足。长期可导致超重、肥胖，并引起慢性代谢障碍性疾病，如：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Ⅱ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型糖尿病、高血压、冠心病、</a:t>
            </a:r>
            <a: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高血脂、脂肪肝、胆囊炎、痛风等。</a:t>
            </a:r>
          </a:p>
        </p:txBody>
      </p:sp>
    </p:spTree>
  </p:cSld>
  <p:clrMapOvr>
    <a:masterClrMapping/>
  </p:clrMapOvr>
  <p:transition spd="slow" advTm="945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93738"/>
            <a:ext cx="5399088" cy="719137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大学生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不合理膳食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的问题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495425"/>
            <a:ext cx="7037387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对早餐的重视程度不够，许多同学把吃早餐的时间用来补觉。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经常吃路边小吃，各种特色食品。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减肥方法不合理，只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靠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减少食量而忽视运动。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饮食中的营养搭配不均，</a:t>
            </a:r>
            <a:endParaRPr lang="en-US" altLang="zh-CN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eaLnBrk="1" hangingPunct="1">
              <a:lnSpc>
                <a:spcPct val="110000"/>
              </a:lnSpc>
              <a:buFontTx/>
              <a:buNone/>
              <a:defRPr/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只注重吃饱不注重吃好。</a:t>
            </a:r>
          </a:p>
        </p:txBody>
      </p:sp>
      <p:pic>
        <p:nvPicPr>
          <p:cNvPr id="61444" name="Picture 4" descr="00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1463"/>
            <a:ext cx="1125538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封面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2708275"/>
            <a:ext cx="2478088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755650" y="692150"/>
            <a:ext cx="5616575" cy="5572125"/>
          </a:xfrm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  <a:spcBef>
                <a:spcPct val="5000"/>
              </a:spcBef>
              <a:defRPr/>
            </a:pP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参考教材</a:t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大学生</a:t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心身保健教程</a:t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教材订购地点：教材科</a:t>
            </a:r>
          </a:p>
        </p:txBody>
      </p:sp>
      <p:pic>
        <p:nvPicPr>
          <p:cNvPr id="9220" name="Picture 4" descr="000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1463"/>
            <a:ext cx="1125538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98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228850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1800" b="0">
              <a:ea typeface="宋体" panose="02010600030101010101" pitchFamily="2" charset="-122"/>
            </a:endParaRPr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0" y="838200"/>
          <a:ext cx="8458200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图表" r:id="rId3" imgW="4686142" imgH="1828981" progId="MSGraph.Chart.8">
                  <p:embed/>
                </p:oleObj>
              </mc:Choice>
              <mc:Fallback>
                <p:oleObj name="图表" r:id="rId3" imgW="4686142" imgH="1828981" progId="MSGraph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0"/>
                        <a:ext cx="8458200" cy="459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676400" y="25908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600200" y="27432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419600" y="1687513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1800">
                <a:solidFill>
                  <a:srgbClr val="FFFF66"/>
                </a:solidFill>
                <a:latin typeface="华文新魏" panose="02010800040101010101" pitchFamily="2" charset="-122"/>
              </a:rPr>
              <a:t>遗传</a:t>
            </a:r>
            <a:r>
              <a:rPr lang="en-US" altLang="zh-CN" sz="1800">
                <a:solidFill>
                  <a:srgbClr val="FFFF66"/>
                </a:solidFill>
                <a:latin typeface="华文新魏" panose="02010800040101010101" pitchFamily="2" charset="-122"/>
              </a:rPr>
              <a:t>15%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5486400" y="2498725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华文新魏" panose="02010800040101010101" pitchFamily="2" charset="-122"/>
              </a:rPr>
              <a:t>环境</a:t>
            </a:r>
            <a:r>
              <a:rPr lang="en-US" altLang="zh-CN" sz="2000">
                <a:solidFill>
                  <a:schemeClr val="bg1"/>
                </a:solidFill>
                <a:latin typeface="华文新魏" panose="02010800040101010101" pitchFamily="2" charset="-122"/>
              </a:rPr>
              <a:t>25%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295400" y="65405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>
                <a:solidFill>
                  <a:srgbClr val="FF9900"/>
                </a:solidFill>
                <a:latin typeface="Times New Roman" panose="02020603050405020304" pitchFamily="18" charset="0"/>
              </a:rPr>
              <a:t>影响人类健康的相关因素</a:t>
            </a:r>
            <a:r>
              <a:rPr lang="zh-CN" altLang="en-US" sz="2400" b="0">
                <a:solidFill>
                  <a:srgbClr val="FFFF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1547813" y="2205038"/>
            <a:ext cx="237648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latin typeface="华文新魏" panose="02010800040101010101" pitchFamily="2" charset="-122"/>
              </a:rPr>
              <a:t>个人生活方式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华文新魏" panose="02010800040101010101" pitchFamily="2" charset="-122"/>
              </a:rPr>
              <a:t>60%</a:t>
            </a:r>
          </a:p>
        </p:txBody>
      </p:sp>
      <p:sp>
        <p:nvSpPr>
          <p:cNvPr id="10250" name="Text Box 11"/>
          <p:cNvSpPr txBox="1">
            <a:spLocks noChangeArrowheads="1"/>
          </p:cNvSpPr>
          <p:nvPr/>
        </p:nvSpPr>
        <p:spPr bwMode="auto">
          <a:xfrm>
            <a:off x="990600" y="4876800"/>
            <a:ext cx="7010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latin typeface="华文新魏" panose="02010800040101010101" pitchFamily="2" charset="-122"/>
              </a:rPr>
              <a:t>据世界卫生组织资料，人的健康与寿命决定因素中</a:t>
            </a:r>
            <a:r>
              <a:rPr lang="en-US" altLang="zh-CN" sz="2000">
                <a:latin typeface="华文新魏" panose="02010800040101010101" pitchFamily="2" charset="-122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latin typeface="华文新魏" panose="02010800040101010101" pitchFamily="2" charset="-122"/>
              </a:rPr>
              <a:t>遗传因素</a:t>
            </a:r>
            <a:r>
              <a:rPr lang="en-US" altLang="zh-CN" sz="2000">
                <a:latin typeface="华文新魏" panose="02010800040101010101" pitchFamily="2" charset="-122"/>
              </a:rPr>
              <a:t>--15%</a:t>
            </a:r>
            <a:r>
              <a:rPr lang="zh-CN" altLang="en-US" sz="2000">
                <a:latin typeface="华文新魏" panose="02010800040101010101" pitchFamily="2" charset="-122"/>
              </a:rPr>
              <a:t>； 环境</a:t>
            </a:r>
            <a:r>
              <a:rPr lang="en-US" altLang="zh-CN" sz="2000">
                <a:latin typeface="华文新魏" panose="02010800040101010101" pitchFamily="2" charset="-122"/>
              </a:rPr>
              <a:t>--25%</a:t>
            </a:r>
            <a:r>
              <a:rPr lang="zh-CN" altLang="en-US" sz="2000">
                <a:latin typeface="华文新魏" panose="02010800040101010101" pitchFamily="2" charset="-122"/>
              </a:rPr>
              <a:t>；  个人生活方式</a:t>
            </a:r>
            <a:r>
              <a:rPr lang="en-US" altLang="zh-CN" sz="2000">
                <a:latin typeface="华文新魏" panose="02010800040101010101" pitchFamily="2" charset="-122"/>
              </a:rPr>
              <a:t>--60%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990600"/>
            <a:ext cx="8001000" cy="762000"/>
          </a:xfrm>
        </p:spPr>
        <p:txBody>
          <a:bodyPr/>
          <a:lstStyle/>
          <a:p>
            <a:pPr eaLnBrk="1" hangingPunct="1"/>
            <a:r>
              <a:rPr lang="zh-CN" altLang="en-US" sz="3600" b="1" smtClean="0">
                <a:solidFill>
                  <a:srgbClr val="66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健康的四大基石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905000"/>
            <a:ext cx="5638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WHO </a:t>
            </a:r>
            <a:r>
              <a:rPr lang="zh-CN" altLang="en-US" sz="2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维多利亚宣言中提出</a:t>
            </a:r>
            <a:r>
              <a:rPr lang="en-US" altLang="zh-CN" sz="2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(1992)</a:t>
            </a:r>
            <a:r>
              <a:rPr lang="zh-CN" altLang="en-US" sz="2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800" b="1" smtClean="0">
              <a:solidFill>
                <a:srgbClr val="A500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>
                <a:solidFill>
                  <a:srgbClr val="A500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合理膳食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有益健康的饮食习惯）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>
                <a:solidFill>
                  <a:srgbClr val="A500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适当运动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规律的体育活动）</a:t>
            </a:r>
            <a:endParaRPr lang="zh-CN" altLang="en-US" sz="2800" b="1" smtClean="0">
              <a:solidFill>
                <a:srgbClr val="A500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>
                <a:solidFill>
                  <a:srgbClr val="A500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戒烟限酒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不受烟草和酒精侵害的生活方式）</a:t>
            </a:r>
            <a:endParaRPr lang="zh-CN" altLang="en-US" sz="2800" b="1" smtClean="0">
              <a:solidFill>
                <a:srgbClr val="A500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>
                <a:solidFill>
                  <a:srgbClr val="A500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心态平和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良好的心理</a:t>
            </a:r>
            <a:r>
              <a:rPr lang="en-US" altLang="zh-CN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000" b="1" smtClean="0">
                <a:solidFill>
                  <a:srgbClr val="0099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社会环境）</a:t>
            </a:r>
            <a:endParaRPr lang="zh-CN" altLang="en-US" sz="2800" b="1" smtClean="0">
              <a:solidFill>
                <a:srgbClr val="A500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b="1" smtClean="0">
                <a:solidFill>
                  <a:srgbClr val="A500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2800" b="1" smtClean="0">
                <a:solidFill>
                  <a:srgbClr val="A500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2800" b="1" smtClean="0">
              <a:solidFill>
                <a:srgbClr val="A500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268" name="Picture 4" descr="DSC001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67000"/>
            <a:ext cx="334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12292" name="Picture 6" descr="69ff6912bcdc2606dd540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7"/>
          <p:cNvSpPr>
            <a:spLocks noChangeArrowheads="1"/>
          </p:cNvSpPr>
          <p:nvPr/>
        </p:nvSpPr>
        <p:spPr bwMode="auto">
          <a:xfrm>
            <a:off x="2209800" y="2819400"/>
            <a:ext cx="449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4000">
                <a:solidFill>
                  <a:srgbClr val="CC0066"/>
                </a:solidFill>
                <a:latin typeface="华文新魏" panose="02010800040101010101" pitchFamily="2" charset="-122"/>
              </a:rPr>
              <a:t>健康的第一大基石</a:t>
            </a:r>
            <a:br>
              <a:rPr kumimoji="0" lang="zh-CN" altLang="en-US" sz="4000">
                <a:solidFill>
                  <a:srgbClr val="CC0066"/>
                </a:solidFill>
                <a:latin typeface="华文新魏" panose="02010800040101010101" pitchFamily="2" charset="-122"/>
              </a:rPr>
            </a:br>
            <a:r>
              <a:rPr kumimoji="0" lang="en-US" altLang="zh-CN" sz="4000">
                <a:solidFill>
                  <a:srgbClr val="CC0066"/>
                </a:solidFill>
              </a:rPr>
              <a:t>——</a:t>
            </a:r>
            <a:r>
              <a:rPr kumimoji="0" lang="zh-CN" altLang="en-US" sz="4000">
                <a:solidFill>
                  <a:srgbClr val="CC0066"/>
                </a:solidFill>
                <a:latin typeface="华文新魏" panose="02010800040101010101" pitchFamily="2" charset="-122"/>
              </a:rPr>
              <a:t>合理膳食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800">
                <a:solidFill>
                  <a:srgbClr val="009900"/>
                </a:solidFill>
                <a:ea typeface="宋体" panose="02010600030101010101" pitchFamily="2" charset="-122"/>
              </a:rPr>
              <a:t>    </a:t>
            </a:r>
            <a:r>
              <a:rPr kumimoji="0" lang="en-US" altLang="zh-CN">
                <a:solidFill>
                  <a:srgbClr val="009900"/>
                </a:solidFill>
                <a:latin typeface="华文新魏" panose="02010800040101010101" pitchFamily="2" charset="-122"/>
              </a:rPr>
              <a:t>(</a:t>
            </a:r>
            <a:r>
              <a:rPr kumimoji="0" lang="zh-CN" altLang="en-US">
                <a:solidFill>
                  <a:srgbClr val="009900"/>
                </a:solidFill>
                <a:latin typeface="华文新魏" panose="02010800040101010101" pitchFamily="2" charset="-122"/>
              </a:rPr>
              <a:t>有益健康的饮食习惯）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b="1" smtClean="0">
                <a:solidFill>
                  <a:srgbClr val="FF9900"/>
                </a:solidFill>
                <a:ea typeface="华文新魏" panose="02010800040101010101" pitchFamily="2" charset="-122"/>
                <a:sym typeface="微软雅黑" panose="020B0503020204020204" pitchFamily="34" charset="-122"/>
              </a:rPr>
              <a:t>食物多样，谷物为主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7543800" cy="426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谷物中含有人体</a:t>
            </a:r>
            <a:r>
              <a:rPr kumimoji="1" lang="zh-CN" altLang="en-US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蛋白质</a:t>
            </a:r>
            <a:r>
              <a:rPr kumimoji="1" lang="zh-CN" altLang="en-US" sz="2800" b="1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kumimoji="1" lang="zh-CN" altLang="en-US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必需脂肪酸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和丰富</a:t>
            </a:r>
            <a:r>
              <a:rPr kumimoji="1" lang="zh-CN" altLang="en-US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碳水化合物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kumimoji="1" lang="zh-CN" altLang="en-US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膳食纤维等</a:t>
            </a:r>
            <a:r>
              <a:rPr kumimoji="1" lang="zh-CN" altLang="en-US" sz="2800" b="1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谷类食物是</a:t>
            </a:r>
            <a:r>
              <a:rPr kumimoji="1" lang="en-US" altLang="zh-CN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r>
              <a:rPr kumimoji="1" lang="zh-CN" altLang="en-US" sz="2800" b="1" u="sng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族维生素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的重要来源，包括在维生素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B1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、维生素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B2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、尼克酸、维生素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Bs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、叶酸、泛酸、生物素以及脂溶性维生素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kumimoji="1" lang="en-US" altLang="zh-CN" sz="2800" b="1" smtClean="0">
              <a:solidFill>
                <a:srgbClr val="000066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90000"/>
              </a:lnSpc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人体的脑细胞和红细胞最需要谷物提供的能量</a:t>
            </a:r>
            <a:r>
              <a:rPr kumimoji="1" lang="zh-CN" altLang="en-US" sz="2800" b="1" smtClean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（葡萄糖</a:t>
            </a:r>
            <a:r>
              <a:rPr kumimoji="1" lang="zh-CN" altLang="en-US" sz="2800" b="1" smtClean="0">
                <a:solidFill>
                  <a:srgbClr val="CC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）。</a:t>
            </a:r>
            <a:endParaRPr kumimoji="1" lang="zh-CN" altLang="en-US" sz="2800" b="1" smtClean="0">
              <a:solidFill>
                <a:srgbClr val="000066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90000"/>
              </a:lnSpc>
            </a:pP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一般成年人 每天摄入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250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-400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克为宜，其中杂粮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</a:t>
            </a:r>
            <a:r>
              <a:rPr kumimoji="1" lang="en-US" altLang="zh-CN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-100</a:t>
            </a:r>
            <a:r>
              <a:rPr kumimoji="1" lang="zh-CN" altLang="en-US" sz="2800" b="1" smtClean="0">
                <a:solidFill>
                  <a:srgbClr val="0000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克。</a:t>
            </a:r>
            <a:r>
              <a:rPr kumimoji="1" lang="zh-CN" altLang="en-US" b="1" smtClean="0">
                <a:solidFill>
                  <a:srgbClr val="000066"/>
                </a:solidFill>
                <a:ea typeface="宋体" panose="02010600030101010101" pitchFamily="2" charset="-122"/>
              </a:rPr>
              <a:t>  </a:t>
            </a:r>
          </a:p>
          <a:p>
            <a:pPr>
              <a:lnSpc>
                <a:spcPct val="90000"/>
              </a:lnSpc>
            </a:pPr>
            <a:endParaRPr kumimoji="1" lang="zh-CN" altLang="en-US" b="1" smtClean="0">
              <a:solidFill>
                <a:srgbClr val="000066"/>
              </a:solidFill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13316" name="Picture 5" descr="t016d098f61a0ea9d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00600"/>
            <a:ext cx="3276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t01d2d5ca2026c2d0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724400"/>
            <a:ext cx="335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1545</Words>
  <Application>Microsoft Office PowerPoint</Application>
  <PresentationFormat>全屏显示(4:3)</PresentationFormat>
  <Paragraphs>208</Paragraphs>
  <Slides>44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宋体</vt:lpstr>
      <vt:lpstr>华文新魏</vt:lpstr>
      <vt:lpstr>Arial</vt:lpstr>
      <vt:lpstr>华文隶书</vt:lpstr>
      <vt:lpstr>Times New Roman</vt:lpstr>
      <vt:lpstr>微软雅黑</vt:lpstr>
      <vt:lpstr>楷体_GB2312</vt:lpstr>
      <vt:lpstr>Wingdings</vt:lpstr>
      <vt:lpstr>Symbol</vt:lpstr>
      <vt:lpstr>Default Design</vt:lpstr>
      <vt:lpstr>Microsoft Graph 图表</vt:lpstr>
      <vt:lpstr>Microsoft Office Excel Chart</vt:lpstr>
      <vt:lpstr>PowerPoint 演示文稿</vt:lpstr>
      <vt:lpstr>成绩评定及考核方式 平时 40%：期末 60%  平时成绩：课堂出勤及问卷 期末成绩：开卷笔试 </vt:lpstr>
      <vt:lpstr>考试时间 2017年2月12日上午（1班）。 考试方式：开卷笔试 </vt:lpstr>
      <vt:lpstr>课件下载地址： 公邮：jiankangjy@126.com            文件中心 ps:    jiankangjiaoyu </vt:lpstr>
      <vt:lpstr>参考教材 大学生 心身保健教程  教材订购地点：教材科</vt:lpstr>
      <vt:lpstr>PowerPoint 演示文稿</vt:lpstr>
      <vt:lpstr>健康的四大基石</vt:lpstr>
      <vt:lpstr>PowerPoint 演示文稿</vt:lpstr>
      <vt:lpstr>食物多样，谷物为主</vt:lpstr>
      <vt:lpstr>谷物的食用原则</vt:lpstr>
      <vt:lpstr> 每天摄入足量的蔬菜和水果  蔬菜300克~500克，水果  200克~400克</vt:lpstr>
      <vt:lpstr>PowerPoint 演示文稿</vt:lpstr>
      <vt:lpstr>PowerPoint 演示文稿</vt:lpstr>
      <vt:lpstr>限量摄入动物食品</vt:lpstr>
      <vt:lpstr>少油弱盐，限制热量摄入</vt:lpstr>
      <vt:lpstr>PowerPoint 演示文稿</vt:lpstr>
      <vt:lpstr>PowerPoint 演示文稿</vt:lpstr>
      <vt:lpstr>体育锻炼时间与慢性病患病相对风险 </vt:lpstr>
      <vt:lpstr>PowerPoint 演示文稿</vt:lpstr>
      <vt:lpstr>PowerPoint 演示文稿</vt:lpstr>
      <vt:lpstr>走下网络，亲近你我；    走出宿舍，拥抱生活；       走向操场，激扬青春。</vt:lpstr>
      <vt:lpstr>PowerPoint 演示文稿</vt:lpstr>
      <vt:lpstr>吸烟增加疾病和死亡风险</vt:lpstr>
      <vt:lpstr>PowerPoint 演示文稿</vt:lpstr>
      <vt:lpstr>吸烟对空气质量的影响</vt:lpstr>
      <vt:lpstr>饮酒要限量</vt:lpstr>
      <vt:lpstr>酗酒对身体的危害 损害肝功能：导致脂肪肝、肝硬变、肝癌等；  麻醉脑神经：先兴奋，后抑制； 酒精中毒性心脏病、高血压。 对社会的危害 增加意外事故、社会责任感下降。</vt:lpstr>
      <vt:lpstr>PowerPoint 演示文稿</vt:lpstr>
      <vt:lpstr>金钱    money</vt:lpstr>
      <vt:lpstr>PowerPoint 演示文稿</vt:lpstr>
      <vt:lpstr>PowerPoint 演示文稿</vt:lpstr>
      <vt:lpstr>大学生不良行为生活方式的 主要表现：  ★ 睡眠习惯紊乱（熬夜）  ★ 网络依赖  ★ 缺少运动  ★ 不合理膳食 </vt:lpstr>
      <vt:lpstr>PowerPoint 演示文稿</vt:lpstr>
      <vt:lpstr>睡眠习惯紊乱（熬夜） 熬夜对健康的不良影响 记忆力减退 白天注意力不集中、头昏、反应迟钝、头痛及记忆力减退等。 视力下降 视力模糊、疼痛、干涩、 发涨，甚至出现“熊猫眼”、 瞬间失明等问题。</vt:lpstr>
      <vt:lpstr>抵抗力下降 人经常有疲劳感，精神不振，抵抗力下降，易患病。 皮肤受损 皮肤出现黑斑、青春痘、 弹性差，缺乏光泽等问题。 </vt:lpstr>
      <vt:lpstr>PowerPoint 演示文稿</vt:lpstr>
      <vt:lpstr>网络依赖 </vt:lpstr>
      <vt:lpstr>PowerPoint 演示文稿</vt:lpstr>
      <vt:lpstr>PowerPoint 演示文稿</vt:lpstr>
      <vt:lpstr>缺少运动 缺少运动对健康的不良影响 循环系统：血液循环变慢，心 脏功能减退； 骨骼系统：颈椎病、椎间盘病变、 骨质疏松； 代谢性疾病：肥胖症、糖尿病； 消化系统疾病：慢性胃肠炎；  免疫功能减退：感染性疾病。</vt:lpstr>
      <vt:lpstr>目前，肥胖已经与艾滋病、吸毒和酗酒并列为世界四大生活难题，被公认为困扰人类健康的重要顽症之一。 国际采用“体重指数（BMI）”作为判断肥胖的标准，根据世界卫生 组织的规定： BMI＝体重（kg）÷身高（m）2， 25为超重， 30为肥胖。</vt:lpstr>
      <vt:lpstr>体重</vt:lpstr>
      <vt:lpstr>不合理膳食 高热量、多盐食品，肉类和脂肪等摄入过多，蔬菜和水果摄入不足。长期可导致超重、肥胖，并引起慢性代谢障碍性疾病，如： Ⅱ型糖尿病、高血压、冠心病、 高血脂、脂肪肝、胆囊炎、痛风等。</vt:lpstr>
      <vt:lpstr>大学生不合理膳食的问题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WSE</dc:creator>
  <cp:lastModifiedBy>dell</cp:lastModifiedBy>
  <cp:revision>619</cp:revision>
  <cp:lastPrinted>2016-03-09T07:59:37Z</cp:lastPrinted>
  <dcterms:created xsi:type="dcterms:W3CDTF">2004-09-29T15:32:56Z</dcterms:created>
  <dcterms:modified xsi:type="dcterms:W3CDTF">2017-02-13T00:50:58Z</dcterms:modified>
</cp:coreProperties>
</file>